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4" r:id="rId10"/>
    <p:sldId id="266" r:id="rId11"/>
    <p:sldId id="268" r:id="rId12"/>
    <p:sldId id="269" r:id="rId13"/>
    <p:sldId id="270" r:id="rId14"/>
    <p:sldId id="272" r:id="rId15"/>
    <p:sldId id="271" r:id="rId16"/>
    <p:sldId id="294" r:id="rId17"/>
    <p:sldId id="295" r:id="rId18"/>
    <p:sldId id="283" r:id="rId19"/>
    <p:sldId id="256" r:id="rId20"/>
    <p:sldId id="257" r:id="rId21"/>
    <p:sldId id="259" r:id="rId22"/>
    <p:sldId id="258" r:id="rId23"/>
    <p:sldId id="290" r:id="rId24"/>
    <p:sldId id="293" r:id="rId25"/>
    <p:sldId id="291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4660"/>
  </p:normalViewPr>
  <p:slideViewPr>
    <p:cSldViewPr snapToGrid="0">
      <p:cViewPr>
        <p:scale>
          <a:sx n="100" d="100"/>
          <a:sy n="100" d="100"/>
        </p:scale>
        <p:origin x="154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FBE2-4EC8-6E65-5857-93A5A7F34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21CC4-21BF-C616-7925-51134FC92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8D032-AAC2-2BFE-19D5-53E50EFF7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22E6C-1BB1-E393-57ED-ED0D788D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F63D2-1DBB-BFF8-DDBE-2CB5AC51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27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19EB-CD8C-4C79-51A6-0CE14665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68F14-C093-E93E-FBF5-883F3BDB4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428E-F93D-C0EC-51D3-723F0D90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A959-5770-F4E5-1F5D-9E6BDD9E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7E59-01F8-F37F-539F-466BDC50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195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AE8A51-638E-4F2E-6101-11FC26063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415E7-04C4-902C-88AA-2755E7CA3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0987F-86AF-FAF4-B159-491EDE29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77C2-1D9A-5C91-5275-BB481D68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6A09F-642C-C2C2-77FA-C28AB348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93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6574-6625-FB51-0CC6-6734DE27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2198-5911-9D6B-90DC-8A2CBFDE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5C757-5675-CBC6-6692-4AAD2CD0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F3192-9FCA-021C-EC6A-EF3BA198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EC4EA-21FA-4988-7BF1-FFEAD182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3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4B07-27B9-D04E-9A2B-A3E62216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1EABD-16F2-89D5-3F28-F887891C8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6A356-15F5-CA25-EAD0-523A7B45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665E2-E460-1460-FDC0-00897246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718E9-FCD2-EE17-92C0-0B1EF9C7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4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3BCA-E516-04A1-5770-5B9BCCAA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6AF06-2AE4-83BA-443D-15FC2BD8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DC5B7-34D1-2B8A-6AAE-46338164C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A0BEF-CC55-4120-E665-8CA72BD7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8473A-7CE3-AAFF-785C-C5A27FFD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9506D-6B0B-83A6-5FB3-601D3CE9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39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FF1B-0061-4FB4-9B7D-9198267E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91D62-01FA-AF2B-5BD0-1E6C56885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A38B2-2BC1-3382-A4FF-23B9F736E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3DC70-CEE9-F485-276F-09EB76704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64699-A58A-225E-9C15-CF0F6A0A7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85E8A-052E-4DED-30FA-AE0F299C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15E6A-D44F-5968-4665-B4E2A9A1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AD7A9-FCDD-4E3C-B9FB-37CF3C78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5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F3E8-574B-B1A7-AFB7-B0B14F0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CEB61-2B24-12D9-5254-FBD29822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B82A-06CC-C47D-CC85-AA95556F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AF998-CC70-A9F6-B257-03D3C3DC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577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C633A-1FDA-DEFE-6FC4-0FF09EE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3B837-AD09-7409-0FB5-7D8F03A2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404CC-486F-849E-E30D-1E86468B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84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E82B-E6B2-E175-8A14-D3DD4F70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5AEA-352A-F6C5-A706-F851DA4D6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A714B-5690-11F3-6899-C607129D5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3CDDD-287B-F9EE-0B0C-2C0B0F7E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9B392-6C4E-E41E-2275-092F7EBA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46174-6760-E795-50ED-DF6A930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474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BA33-B9F6-DB14-46EA-6BA1EDB5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5E77C-08FB-18DD-218B-DE43539BB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A5E78-A201-C374-451A-3EAD89724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01D37-0526-7089-C064-420B37A6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79505-800E-0861-97CB-BA8B6FD7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370D3-32ED-3790-F8BC-F97615F7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20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ACE95-9996-C7E1-CBAD-2A8875D9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0D9F-E800-DF77-36FF-E0817BF85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7E2E8-11A9-DFC4-E76A-6F80DF76C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322D0-70D3-4B22-B6BF-55CEB3300E01}" type="datetimeFigureOut">
              <a:rPr lang="en-AU" smtClean="0"/>
              <a:t>28/11/2023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F54B-DD9F-BE73-2B33-D0CC03027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D573-424F-2AC0-098B-840C27797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7CDE4-8FD8-4E8F-997B-5D23C0B34C3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531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A530-DC05-4D3D-731A-ABE28506D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Needle-Haystack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59EA1-8A55-6C30-CC39-E6E6BC134F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129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82EC8-C1D8-8ED7-CDC6-CA7D6E75A963}"/>
              </a:ext>
            </a:extLst>
          </p:cNvPr>
          <p:cNvGrpSpPr>
            <a:grpSpLocks noChangeAspect="1"/>
          </p:cNvGrpSpPr>
          <p:nvPr/>
        </p:nvGrpSpPr>
        <p:grpSpPr>
          <a:xfrm>
            <a:off x="302594" y="2244109"/>
            <a:ext cx="5636084" cy="3955331"/>
            <a:chOff x="1344969" y="1502545"/>
            <a:chExt cx="6422989" cy="49367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9B7B63-7A67-774D-4FA5-24F81B2402FE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1D266-4EF6-2FA9-AD42-624D47BB76D9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r>
                <a:rPr lang="en-AU" sz="1500" dirty="0"/>
                <a:t> </a:t>
              </a:r>
            </a:p>
            <a:p>
              <a:pPr algn="ctr"/>
              <a:r>
                <a:rPr lang="en-AU" sz="1500" dirty="0"/>
                <a:t>Dilution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B4C08-53C6-1FF3-B8DD-C5AFE48AF37C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0ABB5-A610-3F60-0144-42498F2ECB71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7FCB0A-8F60-A3E7-A37A-CB7AF4450D5F}"/>
                </a:ext>
              </a:extLst>
            </p:cNvPr>
            <p:cNvSpPr/>
            <p:nvPr/>
          </p:nvSpPr>
          <p:spPr>
            <a:xfrm>
              <a:off x="2536025" y="506914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ECCBCA-CFAC-30C7-054F-E7B2DCEDA101}"/>
                </a:ext>
              </a:extLst>
            </p:cNvPr>
            <p:cNvSpPr/>
            <p:nvPr/>
          </p:nvSpPr>
          <p:spPr>
            <a:xfrm>
              <a:off x="3151318" y="465586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DBFB5A-BDBA-AEB5-9BC0-1890E19DE1EF}"/>
                </a:ext>
              </a:extLst>
            </p:cNvPr>
            <p:cNvSpPr/>
            <p:nvPr/>
          </p:nvSpPr>
          <p:spPr>
            <a:xfrm>
              <a:off x="4002833" y="395601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F9326F-396B-F211-596E-023A401493E6}"/>
                </a:ext>
              </a:extLst>
            </p:cNvPr>
            <p:cNvSpPr/>
            <p:nvPr/>
          </p:nvSpPr>
          <p:spPr>
            <a:xfrm>
              <a:off x="4802075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B49518-CF1B-E82D-1B80-792C4A0F2920}"/>
                </a:ext>
              </a:extLst>
            </p:cNvPr>
            <p:cNvSpPr/>
            <p:nvPr/>
          </p:nvSpPr>
          <p:spPr>
            <a:xfrm>
              <a:off x="5565838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1C8F82-E600-362C-C943-B62C01A96604}"/>
                </a:ext>
              </a:extLst>
            </p:cNvPr>
            <p:cNvSpPr/>
            <p:nvPr/>
          </p:nvSpPr>
          <p:spPr>
            <a:xfrm>
              <a:off x="6394884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9C5499-BE95-670C-6345-53E109A6C4EE}"/>
                </a:ext>
              </a:extLst>
            </p:cNvPr>
            <p:cNvSpPr/>
            <p:nvPr/>
          </p:nvSpPr>
          <p:spPr>
            <a:xfrm>
              <a:off x="7188702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536025" y="506914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151318" y="3288689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002833" y="3195147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02075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565838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394884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188702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qPCR expectations – high target</a:t>
            </a:r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38F86-62D7-3C81-CAD0-4F02D6137620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CD408-E517-E626-1518-9701EBB16E96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</p:spTree>
    <p:extLst>
      <p:ext uri="{BB962C8B-B14F-4D97-AF65-F5344CB8AC3E}">
        <p14:creationId xmlns:p14="http://schemas.microsoft.com/office/powerpoint/2010/main" val="391997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82EC8-C1D8-8ED7-CDC6-CA7D6E75A963}"/>
              </a:ext>
            </a:extLst>
          </p:cNvPr>
          <p:cNvGrpSpPr>
            <a:grpSpLocks noChangeAspect="1"/>
          </p:cNvGrpSpPr>
          <p:nvPr/>
        </p:nvGrpSpPr>
        <p:grpSpPr>
          <a:xfrm>
            <a:off x="302594" y="2244109"/>
            <a:ext cx="5636084" cy="3955331"/>
            <a:chOff x="1344969" y="1502545"/>
            <a:chExt cx="6422989" cy="49367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9B7B63-7A67-774D-4FA5-24F81B2402FE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1D266-4EF6-2FA9-AD42-624D47BB76D9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B4C08-53C6-1FF3-B8DD-C5AFE48AF37C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0ABB5-A610-3F60-0144-42498F2ECB71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7FCB0A-8F60-A3E7-A37A-CB7AF4450D5F}"/>
                </a:ext>
              </a:extLst>
            </p:cNvPr>
            <p:cNvSpPr/>
            <p:nvPr/>
          </p:nvSpPr>
          <p:spPr>
            <a:xfrm>
              <a:off x="2536025" y="3297760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ECCBCA-CFAC-30C7-054F-E7B2DCEDA101}"/>
                </a:ext>
              </a:extLst>
            </p:cNvPr>
            <p:cNvSpPr/>
            <p:nvPr/>
          </p:nvSpPr>
          <p:spPr>
            <a:xfrm>
              <a:off x="3151318" y="3264912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DBFB5A-BDBA-AEB5-9BC0-1890E19DE1EF}"/>
                </a:ext>
              </a:extLst>
            </p:cNvPr>
            <p:cNvSpPr/>
            <p:nvPr/>
          </p:nvSpPr>
          <p:spPr>
            <a:xfrm>
              <a:off x="4002833" y="3195147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F9326F-396B-F211-596E-023A401493E6}"/>
                </a:ext>
              </a:extLst>
            </p:cNvPr>
            <p:cNvSpPr/>
            <p:nvPr/>
          </p:nvSpPr>
          <p:spPr>
            <a:xfrm>
              <a:off x="4802075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B49518-CF1B-E82D-1B80-792C4A0F2920}"/>
                </a:ext>
              </a:extLst>
            </p:cNvPr>
            <p:cNvSpPr/>
            <p:nvPr/>
          </p:nvSpPr>
          <p:spPr>
            <a:xfrm>
              <a:off x="5565838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1C8F82-E600-362C-C943-B62C01A96604}"/>
                </a:ext>
              </a:extLst>
            </p:cNvPr>
            <p:cNvSpPr/>
            <p:nvPr/>
          </p:nvSpPr>
          <p:spPr>
            <a:xfrm>
              <a:off x="6394884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9C5499-BE95-670C-6345-53E109A6C4EE}"/>
                </a:ext>
              </a:extLst>
            </p:cNvPr>
            <p:cNvSpPr/>
            <p:nvPr/>
          </p:nvSpPr>
          <p:spPr>
            <a:xfrm>
              <a:off x="7188702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536025" y="3333426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151318" y="3288689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002833" y="3195147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02075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565838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394884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188702" y="3122991"/>
              <a:ext cx="180000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ddPCR</a:t>
            </a:r>
            <a:r>
              <a:rPr lang="en-US" dirty="0"/>
              <a:t> expectations – high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</p:spTree>
    <p:extLst>
      <p:ext uri="{BB962C8B-B14F-4D97-AF65-F5344CB8AC3E}">
        <p14:creationId xmlns:p14="http://schemas.microsoft.com/office/powerpoint/2010/main" val="299564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B7B63-7A67-774D-4FA5-24F81B2402FE}"/>
              </a:ext>
            </a:extLst>
          </p:cNvPr>
          <p:cNvSpPr/>
          <p:nvPr/>
        </p:nvSpPr>
        <p:spPr>
          <a:xfrm>
            <a:off x="1264661" y="2244109"/>
            <a:ext cx="4603909" cy="3086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D266-4EF6-2FA9-AD42-624D47BB76D9}"/>
              </a:ext>
            </a:extLst>
          </p:cNvPr>
          <p:cNvSpPr txBox="1"/>
          <p:nvPr/>
        </p:nvSpPr>
        <p:spPr>
          <a:xfrm>
            <a:off x="1171178" y="5414610"/>
            <a:ext cx="476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        1E-1        1E-2        1E-3        1E-4        1E-5        1E-6</a:t>
            </a:r>
          </a:p>
          <a:p>
            <a:pPr algn="ctr"/>
            <a:endParaRPr lang="en-AU" sz="1500" dirty="0"/>
          </a:p>
          <a:p>
            <a:pPr algn="ctr"/>
            <a:r>
              <a:rPr lang="en-AU" sz="1500" dirty="0"/>
              <a:t> Dilution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4C08-53C6-1FF3-B8DD-C5AFE48AF37C}"/>
              </a:ext>
            </a:extLst>
          </p:cNvPr>
          <p:cNvSpPr txBox="1"/>
          <p:nvPr/>
        </p:nvSpPr>
        <p:spPr>
          <a:xfrm>
            <a:off x="440214" y="2244109"/>
            <a:ext cx="8244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5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4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3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2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1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0</a:t>
            </a:r>
            <a:r>
              <a:rPr lang="en-AU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0ABB5-A610-3F60-0144-42498F2ECB71}"/>
              </a:ext>
            </a:extLst>
          </p:cNvPr>
          <p:cNvSpPr txBox="1"/>
          <p:nvPr/>
        </p:nvSpPr>
        <p:spPr>
          <a:xfrm rot="16200000">
            <a:off x="-686961" y="3649952"/>
            <a:ext cx="2254349" cy="27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Log copies of dolphin DNA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677138" y="2013801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314141" y="1969064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122237" y="1911188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88914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685241" y="1910363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492578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210412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Metabarcoding expectations?? – high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3CF267-7D34-E260-F616-57B530096B1D}"/>
              </a:ext>
            </a:extLst>
          </p:cNvPr>
          <p:cNvSpPr/>
          <p:nvPr/>
        </p:nvSpPr>
        <p:spPr>
          <a:xfrm>
            <a:off x="1500129" y="2758499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E34042-AB91-3665-D9C6-94BC8B59DBC3}"/>
              </a:ext>
            </a:extLst>
          </p:cNvPr>
          <p:cNvSpPr/>
          <p:nvPr/>
        </p:nvSpPr>
        <p:spPr>
          <a:xfrm>
            <a:off x="2078140" y="273218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E19BE6-C304-A77A-9700-5250CBF9B774}"/>
              </a:ext>
            </a:extLst>
          </p:cNvPr>
          <p:cNvSpPr/>
          <p:nvPr/>
        </p:nvSpPr>
        <p:spPr>
          <a:xfrm>
            <a:off x="2787233" y="270486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3EF94D-32C0-1868-6CE2-2B2B30D803D6}"/>
              </a:ext>
            </a:extLst>
          </p:cNvPr>
          <p:cNvSpPr/>
          <p:nvPr/>
        </p:nvSpPr>
        <p:spPr>
          <a:xfrm>
            <a:off x="3429221" y="268715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0C8607-924A-35F8-F747-1859E656A3D5}"/>
              </a:ext>
            </a:extLst>
          </p:cNvPr>
          <p:cNvSpPr/>
          <p:nvPr/>
        </p:nvSpPr>
        <p:spPr>
          <a:xfrm>
            <a:off x="4206975" y="2758498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81FBAF-0ADE-721D-4076-ECF8FDF17F57}"/>
              </a:ext>
            </a:extLst>
          </p:cNvPr>
          <p:cNvSpPr/>
          <p:nvPr/>
        </p:nvSpPr>
        <p:spPr>
          <a:xfrm>
            <a:off x="4878376" y="272583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802BF9-DED9-31DC-C181-A92BAA6B056F}"/>
              </a:ext>
            </a:extLst>
          </p:cNvPr>
          <p:cNvSpPr/>
          <p:nvPr/>
        </p:nvSpPr>
        <p:spPr>
          <a:xfrm>
            <a:off x="5475860" y="2725577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63BC5-7A99-1CDE-610D-B57EC323BF83}"/>
              </a:ext>
            </a:extLst>
          </p:cNvPr>
          <p:cNvSpPr/>
          <p:nvPr/>
        </p:nvSpPr>
        <p:spPr>
          <a:xfrm>
            <a:off x="1395354" y="318135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5DF32F-CEFC-75ED-D630-DD35AF0C723D}"/>
              </a:ext>
            </a:extLst>
          </p:cNvPr>
          <p:cNvSpPr/>
          <p:nvPr/>
        </p:nvSpPr>
        <p:spPr>
          <a:xfrm>
            <a:off x="1975907" y="3181349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DD5EF-F8A2-BEFE-A42C-8A2AB33A82F2}"/>
              </a:ext>
            </a:extLst>
          </p:cNvPr>
          <p:cNvSpPr/>
          <p:nvPr/>
        </p:nvSpPr>
        <p:spPr>
          <a:xfrm>
            <a:off x="266191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43EFC5-7CF7-16C7-E7EB-4AB0CFD7E0C9}"/>
              </a:ext>
            </a:extLst>
          </p:cNvPr>
          <p:cNvSpPr/>
          <p:nvPr/>
        </p:nvSpPr>
        <p:spPr>
          <a:xfrm>
            <a:off x="334792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9A6B0E-B11F-6156-5558-2D941EED4E21}"/>
              </a:ext>
            </a:extLst>
          </p:cNvPr>
          <p:cNvSpPr/>
          <p:nvPr/>
        </p:nvSpPr>
        <p:spPr>
          <a:xfrm>
            <a:off x="4045503" y="3181347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42BF43-84B7-EA21-01F4-F4752DA3C748}"/>
              </a:ext>
            </a:extLst>
          </p:cNvPr>
          <p:cNvSpPr/>
          <p:nvPr/>
        </p:nvSpPr>
        <p:spPr>
          <a:xfrm>
            <a:off x="4751366" y="3181346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E3062-68FF-7654-B9FD-7F18777CAD61}"/>
              </a:ext>
            </a:extLst>
          </p:cNvPr>
          <p:cNvSpPr/>
          <p:nvPr/>
        </p:nvSpPr>
        <p:spPr>
          <a:xfrm>
            <a:off x="5375315" y="318134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F4A852-9A6E-5412-6D31-D780A88015A2}"/>
              </a:ext>
            </a:extLst>
          </p:cNvPr>
          <p:cNvSpPr/>
          <p:nvPr/>
        </p:nvSpPr>
        <p:spPr>
          <a:xfrm>
            <a:off x="7270376" y="317171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8D78-1969-FB35-ACB4-AAA24F7A6E18}"/>
              </a:ext>
            </a:extLst>
          </p:cNvPr>
          <p:cNvSpPr/>
          <p:nvPr/>
        </p:nvSpPr>
        <p:spPr>
          <a:xfrm>
            <a:off x="7850929" y="3171714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4F68CF-E62E-22CE-0839-B3E3914D9621}"/>
              </a:ext>
            </a:extLst>
          </p:cNvPr>
          <p:cNvSpPr/>
          <p:nvPr/>
        </p:nvSpPr>
        <p:spPr>
          <a:xfrm>
            <a:off x="853693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E9212-352E-B841-FC72-3301D9D1727A}"/>
              </a:ext>
            </a:extLst>
          </p:cNvPr>
          <p:cNvSpPr/>
          <p:nvPr/>
        </p:nvSpPr>
        <p:spPr>
          <a:xfrm>
            <a:off x="922294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4CA848-15BC-12B2-7520-BCF568C6AB03}"/>
              </a:ext>
            </a:extLst>
          </p:cNvPr>
          <p:cNvSpPr/>
          <p:nvPr/>
        </p:nvSpPr>
        <p:spPr>
          <a:xfrm>
            <a:off x="9920525" y="3171712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21A8C-9DF7-A231-9BAD-46D36C278AAF}"/>
              </a:ext>
            </a:extLst>
          </p:cNvPr>
          <p:cNvSpPr/>
          <p:nvPr/>
        </p:nvSpPr>
        <p:spPr>
          <a:xfrm>
            <a:off x="10626388" y="3171711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8AD836-D54C-9307-EF32-41BB4E4C7743}"/>
              </a:ext>
            </a:extLst>
          </p:cNvPr>
          <p:cNvSpPr/>
          <p:nvPr/>
        </p:nvSpPr>
        <p:spPr>
          <a:xfrm>
            <a:off x="11250337" y="317171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390B63-C274-5394-32C6-E7B4A50E0EDD}"/>
              </a:ext>
            </a:extLst>
          </p:cNvPr>
          <p:cNvSpPr/>
          <p:nvPr/>
        </p:nvSpPr>
        <p:spPr>
          <a:xfrm>
            <a:off x="1395354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B53D2B-6061-95BF-D6DD-9CCE3ACD1FAB}"/>
              </a:ext>
            </a:extLst>
          </p:cNvPr>
          <p:cNvSpPr/>
          <p:nvPr/>
        </p:nvSpPr>
        <p:spPr>
          <a:xfrm>
            <a:off x="1976220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EDB55-3D89-6579-3E28-7DCF78454CC0}"/>
              </a:ext>
            </a:extLst>
          </p:cNvPr>
          <p:cNvSpPr/>
          <p:nvPr/>
        </p:nvSpPr>
        <p:spPr>
          <a:xfrm>
            <a:off x="2662111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C930E2-D040-D673-6242-2FF11A76BBE2}"/>
              </a:ext>
            </a:extLst>
          </p:cNvPr>
          <p:cNvSpPr/>
          <p:nvPr/>
        </p:nvSpPr>
        <p:spPr>
          <a:xfrm>
            <a:off x="3347927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6068CC-C378-AB3D-A0AB-57C7F7C0B94F}"/>
              </a:ext>
            </a:extLst>
          </p:cNvPr>
          <p:cNvSpPr/>
          <p:nvPr/>
        </p:nvSpPr>
        <p:spPr>
          <a:xfrm>
            <a:off x="4041912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A9A485-EC7E-952A-ED25-BF8F108DFE5A}"/>
              </a:ext>
            </a:extLst>
          </p:cNvPr>
          <p:cNvSpPr/>
          <p:nvPr/>
        </p:nvSpPr>
        <p:spPr>
          <a:xfrm>
            <a:off x="4758570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9DE0BD-E097-AD78-9190-63EB21A99F25}"/>
              </a:ext>
            </a:extLst>
          </p:cNvPr>
          <p:cNvSpPr/>
          <p:nvPr/>
        </p:nvSpPr>
        <p:spPr>
          <a:xfrm>
            <a:off x="5367621" y="467677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714A3F-D006-3DB5-2643-36D9FAEAFE8B}"/>
              </a:ext>
            </a:extLst>
          </p:cNvPr>
          <p:cNvSpPr/>
          <p:nvPr/>
        </p:nvSpPr>
        <p:spPr>
          <a:xfrm>
            <a:off x="7272572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9C3BE-B779-7596-8CDB-A98A08947721}"/>
              </a:ext>
            </a:extLst>
          </p:cNvPr>
          <p:cNvSpPr/>
          <p:nvPr/>
        </p:nvSpPr>
        <p:spPr>
          <a:xfrm>
            <a:off x="7853438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3BB12A-C5E8-4E44-3FBB-224031444F48}"/>
              </a:ext>
            </a:extLst>
          </p:cNvPr>
          <p:cNvSpPr/>
          <p:nvPr/>
        </p:nvSpPr>
        <p:spPr>
          <a:xfrm>
            <a:off x="8539329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2AA8CE-ECCD-73CC-C477-8C6339A4F987}"/>
              </a:ext>
            </a:extLst>
          </p:cNvPr>
          <p:cNvSpPr/>
          <p:nvPr/>
        </p:nvSpPr>
        <p:spPr>
          <a:xfrm>
            <a:off x="9225145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9A7253-7AE7-6058-C888-967AB9E9081E}"/>
              </a:ext>
            </a:extLst>
          </p:cNvPr>
          <p:cNvSpPr/>
          <p:nvPr/>
        </p:nvSpPr>
        <p:spPr>
          <a:xfrm>
            <a:off x="9919130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F6536-C2AB-0F7F-87B2-34E766E3B489}"/>
              </a:ext>
            </a:extLst>
          </p:cNvPr>
          <p:cNvSpPr/>
          <p:nvPr/>
        </p:nvSpPr>
        <p:spPr>
          <a:xfrm>
            <a:off x="10625628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31B0E9-5991-799D-19D9-010864B08209}"/>
              </a:ext>
            </a:extLst>
          </p:cNvPr>
          <p:cNvSpPr/>
          <p:nvPr/>
        </p:nvSpPr>
        <p:spPr>
          <a:xfrm>
            <a:off x="11244839" y="467156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51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B7B63-7A67-774D-4FA5-24F81B2402FE}"/>
              </a:ext>
            </a:extLst>
          </p:cNvPr>
          <p:cNvSpPr/>
          <p:nvPr/>
        </p:nvSpPr>
        <p:spPr>
          <a:xfrm>
            <a:off x="1264661" y="2244109"/>
            <a:ext cx="4603909" cy="3086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D266-4EF6-2FA9-AD42-624D47BB76D9}"/>
              </a:ext>
            </a:extLst>
          </p:cNvPr>
          <p:cNvSpPr txBox="1"/>
          <p:nvPr/>
        </p:nvSpPr>
        <p:spPr>
          <a:xfrm>
            <a:off x="1171178" y="5414610"/>
            <a:ext cx="476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        1E-1        1E-2        1E-3        1E-4        1E-5        1E-6</a:t>
            </a:r>
          </a:p>
          <a:p>
            <a:pPr algn="ctr"/>
            <a:endParaRPr lang="en-AU" sz="1500" dirty="0"/>
          </a:p>
          <a:p>
            <a:pPr algn="ctr"/>
            <a:r>
              <a:rPr lang="en-AU" sz="1500" dirty="0"/>
              <a:t> Dilution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4C08-53C6-1FF3-B8DD-C5AFE48AF37C}"/>
              </a:ext>
            </a:extLst>
          </p:cNvPr>
          <p:cNvSpPr txBox="1"/>
          <p:nvPr/>
        </p:nvSpPr>
        <p:spPr>
          <a:xfrm>
            <a:off x="440214" y="2244109"/>
            <a:ext cx="8244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5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4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3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2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1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0</a:t>
            </a:r>
            <a:r>
              <a:rPr lang="en-AU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0ABB5-A610-3F60-0144-42498F2ECB71}"/>
              </a:ext>
            </a:extLst>
          </p:cNvPr>
          <p:cNvSpPr txBox="1"/>
          <p:nvPr/>
        </p:nvSpPr>
        <p:spPr>
          <a:xfrm rot="16200000">
            <a:off x="-686961" y="3649952"/>
            <a:ext cx="2254349" cy="27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Log copies of dolphin DNA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677138" y="2013801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314141" y="1969064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122237" y="1911188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88914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685241" y="1910363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492578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210412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Metabarcoding expectations?? – high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3CF267-7D34-E260-F616-57B530096B1D}"/>
              </a:ext>
            </a:extLst>
          </p:cNvPr>
          <p:cNvSpPr/>
          <p:nvPr/>
        </p:nvSpPr>
        <p:spPr>
          <a:xfrm>
            <a:off x="1500129" y="2758499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E34042-AB91-3665-D9C6-94BC8B59DBC3}"/>
              </a:ext>
            </a:extLst>
          </p:cNvPr>
          <p:cNvSpPr/>
          <p:nvPr/>
        </p:nvSpPr>
        <p:spPr>
          <a:xfrm>
            <a:off x="2078140" y="273218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E19BE6-C304-A77A-9700-5250CBF9B774}"/>
              </a:ext>
            </a:extLst>
          </p:cNvPr>
          <p:cNvSpPr/>
          <p:nvPr/>
        </p:nvSpPr>
        <p:spPr>
          <a:xfrm>
            <a:off x="2787233" y="270486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3EF94D-32C0-1868-6CE2-2B2B30D803D6}"/>
              </a:ext>
            </a:extLst>
          </p:cNvPr>
          <p:cNvSpPr/>
          <p:nvPr/>
        </p:nvSpPr>
        <p:spPr>
          <a:xfrm>
            <a:off x="3429221" y="268715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0C8607-924A-35F8-F747-1859E656A3D5}"/>
              </a:ext>
            </a:extLst>
          </p:cNvPr>
          <p:cNvSpPr/>
          <p:nvPr/>
        </p:nvSpPr>
        <p:spPr>
          <a:xfrm>
            <a:off x="4206975" y="2758498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81FBAF-0ADE-721D-4076-ECF8FDF17F57}"/>
              </a:ext>
            </a:extLst>
          </p:cNvPr>
          <p:cNvSpPr/>
          <p:nvPr/>
        </p:nvSpPr>
        <p:spPr>
          <a:xfrm>
            <a:off x="4878376" y="272583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802BF9-DED9-31DC-C181-A92BAA6B056F}"/>
              </a:ext>
            </a:extLst>
          </p:cNvPr>
          <p:cNvSpPr/>
          <p:nvPr/>
        </p:nvSpPr>
        <p:spPr>
          <a:xfrm>
            <a:off x="5475860" y="2725577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63BC5-7A99-1CDE-610D-B57EC323BF83}"/>
              </a:ext>
            </a:extLst>
          </p:cNvPr>
          <p:cNvSpPr/>
          <p:nvPr/>
        </p:nvSpPr>
        <p:spPr>
          <a:xfrm>
            <a:off x="1395354" y="318135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5DF32F-CEFC-75ED-D630-DD35AF0C723D}"/>
              </a:ext>
            </a:extLst>
          </p:cNvPr>
          <p:cNvSpPr/>
          <p:nvPr/>
        </p:nvSpPr>
        <p:spPr>
          <a:xfrm>
            <a:off x="1975907" y="3181349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DD5EF-F8A2-BEFE-A42C-8A2AB33A82F2}"/>
              </a:ext>
            </a:extLst>
          </p:cNvPr>
          <p:cNvSpPr/>
          <p:nvPr/>
        </p:nvSpPr>
        <p:spPr>
          <a:xfrm>
            <a:off x="266191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43EFC5-7CF7-16C7-E7EB-4AB0CFD7E0C9}"/>
              </a:ext>
            </a:extLst>
          </p:cNvPr>
          <p:cNvSpPr/>
          <p:nvPr/>
        </p:nvSpPr>
        <p:spPr>
          <a:xfrm>
            <a:off x="334792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9A6B0E-B11F-6156-5558-2D941EED4E21}"/>
              </a:ext>
            </a:extLst>
          </p:cNvPr>
          <p:cNvSpPr/>
          <p:nvPr/>
        </p:nvSpPr>
        <p:spPr>
          <a:xfrm>
            <a:off x="4045503" y="3181347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42BF43-84B7-EA21-01F4-F4752DA3C748}"/>
              </a:ext>
            </a:extLst>
          </p:cNvPr>
          <p:cNvSpPr/>
          <p:nvPr/>
        </p:nvSpPr>
        <p:spPr>
          <a:xfrm>
            <a:off x="4751366" y="3181346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E3062-68FF-7654-B9FD-7F18777CAD61}"/>
              </a:ext>
            </a:extLst>
          </p:cNvPr>
          <p:cNvSpPr/>
          <p:nvPr/>
        </p:nvSpPr>
        <p:spPr>
          <a:xfrm>
            <a:off x="5375315" y="318134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F4A852-9A6E-5412-6D31-D780A88015A2}"/>
              </a:ext>
            </a:extLst>
          </p:cNvPr>
          <p:cNvSpPr/>
          <p:nvPr/>
        </p:nvSpPr>
        <p:spPr>
          <a:xfrm>
            <a:off x="7270376" y="317171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8D78-1969-FB35-ACB4-AAA24F7A6E18}"/>
              </a:ext>
            </a:extLst>
          </p:cNvPr>
          <p:cNvSpPr/>
          <p:nvPr/>
        </p:nvSpPr>
        <p:spPr>
          <a:xfrm>
            <a:off x="7850929" y="3171714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4F68CF-E62E-22CE-0839-B3E3914D9621}"/>
              </a:ext>
            </a:extLst>
          </p:cNvPr>
          <p:cNvSpPr/>
          <p:nvPr/>
        </p:nvSpPr>
        <p:spPr>
          <a:xfrm>
            <a:off x="853693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E9212-352E-B841-FC72-3301D9D1727A}"/>
              </a:ext>
            </a:extLst>
          </p:cNvPr>
          <p:cNvSpPr/>
          <p:nvPr/>
        </p:nvSpPr>
        <p:spPr>
          <a:xfrm>
            <a:off x="922294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4CA848-15BC-12B2-7520-BCF568C6AB03}"/>
              </a:ext>
            </a:extLst>
          </p:cNvPr>
          <p:cNvSpPr/>
          <p:nvPr/>
        </p:nvSpPr>
        <p:spPr>
          <a:xfrm>
            <a:off x="9920525" y="3171712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21A8C-9DF7-A231-9BAD-46D36C278AAF}"/>
              </a:ext>
            </a:extLst>
          </p:cNvPr>
          <p:cNvSpPr/>
          <p:nvPr/>
        </p:nvSpPr>
        <p:spPr>
          <a:xfrm>
            <a:off x="10626388" y="3171711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8AD836-D54C-9307-EF32-41BB4E4C7743}"/>
              </a:ext>
            </a:extLst>
          </p:cNvPr>
          <p:cNvSpPr/>
          <p:nvPr/>
        </p:nvSpPr>
        <p:spPr>
          <a:xfrm>
            <a:off x="11250337" y="317171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390B63-C274-5394-32C6-E7B4A50E0EDD}"/>
              </a:ext>
            </a:extLst>
          </p:cNvPr>
          <p:cNvSpPr/>
          <p:nvPr/>
        </p:nvSpPr>
        <p:spPr>
          <a:xfrm>
            <a:off x="1395354" y="4914745"/>
            <a:ext cx="376064" cy="406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B53D2B-6061-95BF-D6DD-9CCE3ACD1FAB}"/>
              </a:ext>
            </a:extLst>
          </p:cNvPr>
          <p:cNvSpPr/>
          <p:nvPr/>
        </p:nvSpPr>
        <p:spPr>
          <a:xfrm>
            <a:off x="1976220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EDB55-3D89-6579-3E28-7DCF78454CC0}"/>
              </a:ext>
            </a:extLst>
          </p:cNvPr>
          <p:cNvSpPr/>
          <p:nvPr/>
        </p:nvSpPr>
        <p:spPr>
          <a:xfrm>
            <a:off x="2662111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C930E2-D040-D673-6242-2FF11A76BBE2}"/>
              </a:ext>
            </a:extLst>
          </p:cNvPr>
          <p:cNvSpPr/>
          <p:nvPr/>
        </p:nvSpPr>
        <p:spPr>
          <a:xfrm>
            <a:off x="3347927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6068CC-C378-AB3D-A0AB-57C7F7C0B94F}"/>
              </a:ext>
            </a:extLst>
          </p:cNvPr>
          <p:cNvSpPr/>
          <p:nvPr/>
        </p:nvSpPr>
        <p:spPr>
          <a:xfrm>
            <a:off x="4041912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A9A485-EC7E-952A-ED25-BF8F108DFE5A}"/>
              </a:ext>
            </a:extLst>
          </p:cNvPr>
          <p:cNvSpPr/>
          <p:nvPr/>
        </p:nvSpPr>
        <p:spPr>
          <a:xfrm>
            <a:off x="4758570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9DE0BD-E097-AD78-9190-63EB21A99F25}"/>
              </a:ext>
            </a:extLst>
          </p:cNvPr>
          <p:cNvSpPr/>
          <p:nvPr/>
        </p:nvSpPr>
        <p:spPr>
          <a:xfrm>
            <a:off x="5367621" y="4029075"/>
            <a:ext cx="376064" cy="13019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714A3F-D006-3DB5-2643-36D9FAEAFE8B}"/>
              </a:ext>
            </a:extLst>
          </p:cNvPr>
          <p:cNvSpPr/>
          <p:nvPr/>
        </p:nvSpPr>
        <p:spPr>
          <a:xfrm>
            <a:off x="7272572" y="4914744"/>
            <a:ext cx="376064" cy="4014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9C3BE-B779-7596-8CDB-A98A08947721}"/>
              </a:ext>
            </a:extLst>
          </p:cNvPr>
          <p:cNvSpPr/>
          <p:nvPr/>
        </p:nvSpPr>
        <p:spPr>
          <a:xfrm>
            <a:off x="7853438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3BB12A-C5E8-4E44-3FBB-224031444F48}"/>
              </a:ext>
            </a:extLst>
          </p:cNvPr>
          <p:cNvSpPr/>
          <p:nvPr/>
        </p:nvSpPr>
        <p:spPr>
          <a:xfrm>
            <a:off x="8539329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2AA8CE-ECCD-73CC-C477-8C6339A4F987}"/>
              </a:ext>
            </a:extLst>
          </p:cNvPr>
          <p:cNvSpPr/>
          <p:nvPr/>
        </p:nvSpPr>
        <p:spPr>
          <a:xfrm>
            <a:off x="9225145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9A7253-7AE7-6058-C888-967AB9E9081E}"/>
              </a:ext>
            </a:extLst>
          </p:cNvPr>
          <p:cNvSpPr/>
          <p:nvPr/>
        </p:nvSpPr>
        <p:spPr>
          <a:xfrm>
            <a:off x="9919130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F6536-C2AB-0F7F-87B2-34E766E3B489}"/>
              </a:ext>
            </a:extLst>
          </p:cNvPr>
          <p:cNvSpPr/>
          <p:nvPr/>
        </p:nvSpPr>
        <p:spPr>
          <a:xfrm>
            <a:off x="10625628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31B0E9-5991-799D-19D9-010864B08209}"/>
              </a:ext>
            </a:extLst>
          </p:cNvPr>
          <p:cNvSpPr/>
          <p:nvPr/>
        </p:nvSpPr>
        <p:spPr>
          <a:xfrm>
            <a:off x="11244839" y="4038710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221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B7B63-7A67-774D-4FA5-24F81B2402FE}"/>
              </a:ext>
            </a:extLst>
          </p:cNvPr>
          <p:cNvSpPr/>
          <p:nvPr/>
        </p:nvSpPr>
        <p:spPr>
          <a:xfrm>
            <a:off x="1264661" y="2244109"/>
            <a:ext cx="4603909" cy="3086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D266-4EF6-2FA9-AD42-624D47BB76D9}"/>
              </a:ext>
            </a:extLst>
          </p:cNvPr>
          <p:cNvSpPr txBox="1"/>
          <p:nvPr/>
        </p:nvSpPr>
        <p:spPr>
          <a:xfrm>
            <a:off x="1171178" y="5414610"/>
            <a:ext cx="476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        1E-1        1E-2        1E-3        1E-4        1E-5        1E-6</a:t>
            </a:r>
          </a:p>
          <a:p>
            <a:pPr algn="ctr"/>
            <a:endParaRPr lang="en-AU" sz="1500" dirty="0"/>
          </a:p>
          <a:p>
            <a:pPr algn="ctr"/>
            <a:r>
              <a:rPr lang="en-AU" sz="1500" dirty="0"/>
              <a:t> Dilution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4C08-53C6-1FF3-B8DD-C5AFE48AF37C}"/>
              </a:ext>
            </a:extLst>
          </p:cNvPr>
          <p:cNvSpPr txBox="1"/>
          <p:nvPr/>
        </p:nvSpPr>
        <p:spPr>
          <a:xfrm>
            <a:off x="440214" y="2244109"/>
            <a:ext cx="8244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5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4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3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2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1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0</a:t>
            </a:r>
            <a:r>
              <a:rPr lang="en-AU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0ABB5-A610-3F60-0144-42498F2ECB71}"/>
              </a:ext>
            </a:extLst>
          </p:cNvPr>
          <p:cNvSpPr txBox="1"/>
          <p:nvPr/>
        </p:nvSpPr>
        <p:spPr>
          <a:xfrm rot="16200000">
            <a:off x="-686961" y="3649952"/>
            <a:ext cx="2254349" cy="27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Log copies of dolphin DNA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677138" y="2013801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314141" y="1969064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122237" y="1911188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88914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685241" y="1910363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492578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210412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Metabarcoding expectations?? – high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3CF267-7D34-E260-F616-57B530096B1D}"/>
              </a:ext>
            </a:extLst>
          </p:cNvPr>
          <p:cNvSpPr/>
          <p:nvPr/>
        </p:nvSpPr>
        <p:spPr>
          <a:xfrm>
            <a:off x="1500129" y="2758499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E34042-AB91-3665-D9C6-94BC8B59DBC3}"/>
              </a:ext>
            </a:extLst>
          </p:cNvPr>
          <p:cNvSpPr/>
          <p:nvPr/>
        </p:nvSpPr>
        <p:spPr>
          <a:xfrm>
            <a:off x="2078140" y="273218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E19BE6-C304-A77A-9700-5250CBF9B774}"/>
              </a:ext>
            </a:extLst>
          </p:cNvPr>
          <p:cNvSpPr/>
          <p:nvPr/>
        </p:nvSpPr>
        <p:spPr>
          <a:xfrm>
            <a:off x="2787233" y="270486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3EF94D-32C0-1868-6CE2-2B2B30D803D6}"/>
              </a:ext>
            </a:extLst>
          </p:cNvPr>
          <p:cNvSpPr/>
          <p:nvPr/>
        </p:nvSpPr>
        <p:spPr>
          <a:xfrm>
            <a:off x="3429221" y="268715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0C8607-924A-35F8-F747-1859E656A3D5}"/>
              </a:ext>
            </a:extLst>
          </p:cNvPr>
          <p:cNvSpPr/>
          <p:nvPr/>
        </p:nvSpPr>
        <p:spPr>
          <a:xfrm>
            <a:off x="4206975" y="2758498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81FBAF-0ADE-721D-4076-ECF8FDF17F57}"/>
              </a:ext>
            </a:extLst>
          </p:cNvPr>
          <p:cNvSpPr/>
          <p:nvPr/>
        </p:nvSpPr>
        <p:spPr>
          <a:xfrm>
            <a:off x="4878376" y="272583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802BF9-DED9-31DC-C181-A92BAA6B056F}"/>
              </a:ext>
            </a:extLst>
          </p:cNvPr>
          <p:cNvSpPr/>
          <p:nvPr/>
        </p:nvSpPr>
        <p:spPr>
          <a:xfrm>
            <a:off x="5475860" y="2725577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63BC5-7A99-1CDE-610D-B57EC323BF83}"/>
              </a:ext>
            </a:extLst>
          </p:cNvPr>
          <p:cNvSpPr/>
          <p:nvPr/>
        </p:nvSpPr>
        <p:spPr>
          <a:xfrm>
            <a:off x="1395354" y="318135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5DF32F-CEFC-75ED-D630-DD35AF0C723D}"/>
              </a:ext>
            </a:extLst>
          </p:cNvPr>
          <p:cNvSpPr/>
          <p:nvPr/>
        </p:nvSpPr>
        <p:spPr>
          <a:xfrm>
            <a:off x="1975907" y="3181349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DD5EF-F8A2-BEFE-A42C-8A2AB33A82F2}"/>
              </a:ext>
            </a:extLst>
          </p:cNvPr>
          <p:cNvSpPr/>
          <p:nvPr/>
        </p:nvSpPr>
        <p:spPr>
          <a:xfrm>
            <a:off x="266191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43EFC5-7CF7-16C7-E7EB-4AB0CFD7E0C9}"/>
              </a:ext>
            </a:extLst>
          </p:cNvPr>
          <p:cNvSpPr/>
          <p:nvPr/>
        </p:nvSpPr>
        <p:spPr>
          <a:xfrm>
            <a:off x="334792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9A6B0E-B11F-6156-5558-2D941EED4E21}"/>
              </a:ext>
            </a:extLst>
          </p:cNvPr>
          <p:cNvSpPr/>
          <p:nvPr/>
        </p:nvSpPr>
        <p:spPr>
          <a:xfrm>
            <a:off x="4045503" y="3181347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42BF43-84B7-EA21-01F4-F4752DA3C748}"/>
              </a:ext>
            </a:extLst>
          </p:cNvPr>
          <p:cNvSpPr/>
          <p:nvPr/>
        </p:nvSpPr>
        <p:spPr>
          <a:xfrm>
            <a:off x="4751366" y="3181346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E3062-68FF-7654-B9FD-7F18777CAD61}"/>
              </a:ext>
            </a:extLst>
          </p:cNvPr>
          <p:cNvSpPr/>
          <p:nvPr/>
        </p:nvSpPr>
        <p:spPr>
          <a:xfrm>
            <a:off x="5375315" y="318134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F4A852-9A6E-5412-6D31-D780A88015A2}"/>
              </a:ext>
            </a:extLst>
          </p:cNvPr>
          <p:cNvSpPr/>
          <p:nvPr/>
        </p:nvSpPr>
        <p:spPr>
          <a:xfrm>
            <a:off x="7270376" y="317171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8D78-1969-FB35-ACB4-AAA24F7A6E18}"/>
              </a:ext>
            </a:extLst>
          </p:cNvPr>
          <p:cNvSpPr/>
          <p:nvPr/>
        </p:nvSpPr>
        <p:spPr>
          <a:xfrm>
            <a:off x="7850929" y="3171714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4F68CF-E62E-22CE-0839-B3E3914D9621}"/>
              </a:ext>
            </a:extLst>
          </p:cNvPr>
          <p:cNvSpPr/>
          <p:nvPr/>
        </p:nvSpPr>
        <p:spPr>
          <a:xfrm>
            <a:off x="853693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E9212-352E-B841-FC72-3301D9D1727A}"/>
              </a:ext>
            </a:extLst>
          </p:cNvPr>
          <p:cNvSpPr/>
          <p:nvPr/>
        </p:nvSpPr>
        <p:spPr>
          <a:xfrm>
            <a:off x="922294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4CA848-15BC-12B2-7520-BCF568C6AB03}"/>
              </a:ext>
            </a:extLst>
          </p:cNvPr>
          <p:cNvSpPr/>
          <p:nvPr/>
        </p:nvSpPr>
        <p:spPr>
          <a:xfrm>
            <a:off x="9920525" y="3171712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21A8C-9DF7-A231-9BAD-46D36C278AAF}"/>
              </a:ext>
            </a:extLst>
          </p:cNvPr>
          <p:cNvSpPr/>
          <p:nvPr/>
        </p:nvSpPr>
        <p:spPr>
          <a:xfrm>
            <a:off x="10626388" y="3171711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8AD836-D54C-9307-EF32-41BB4E4C7743}"/>
              </a:ext>
            </a:extLst>
          </p:cNvPr>
          <p:cNvSpPr/>
          <p:nvPr/>
        </p:nvSpPr>
        <p:spPr>
          <a:xfrm>
            <a:off x="11250337" y="317171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390B63-C274-5394-32C6-E7B4A50E0EDD}"/>
              </a:ext>
            </a:extLst>
          </p:cNvPr>
          <p:cNvSpPr/>
          <p:nvPr/>
        </p:nvSpPr>
        <p:spPr>
          <a:xfrm>
            <a:off x="1395354" y="4914745"/>
            <a:ext cx="376064" cy="406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B53D2B-6061-95BF-D6DD-9CCE3ACD1FAB}"/>
              </a:ext>
            </a:extLst>
          </p:cNvPr>
          <p:cNvSpPr/>
          <p:nvPr/>
        </p:nvSpPr>
        <p:spPr>
          <a:xfrm>
            <a:off x="1976220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EDB55-3D89-6579-3E28-7DCF78454CC0}"/>
              </a:ext>
            </a:extLst>
          </p:cNvPr>
          <p:cNvSpPr/>
          <p:nvPr/>
        </p:nvSpPr>
        <p:spPr>
          <a:xfrm>
            <a:off x="2662111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C930E2-D040-D673-6242-2FF11A76BBE2}"/>
              </a:ext>
            </a:extLst>
          </p:cNvPr>
          <p:cNvSpPr/>
          <p:nvPr/>
        </p:nvSpPr>
        <p:spPr>
          <a:xfrm>
            <a:off x="3347927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6068CC-C378-AB3D-A0AB-57C7F7C0B94F}"/>
              </a:ext>
            </a:extLst>
          </p:cNvPr>
          <p:cNvSpPr/>
          <p:nvPr/>
        </p:nvSpPr>
        <p:spPr>
          <a:xfrm>
            <a:off x="4041912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A9A485-EC7E-952A-ED25-BF8F108DFE5A}"/>
              </a:ext>
            </a:extLst>
          </p:cNvPr>
          <p:cNvSpPr/>
          <p:nvPr/>
        </p:nvSpPr>
        <p:spPr>
          <a:xfrm>
            <a:off x="4758570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9DE0BD-E097-AD78-9190-63EB21A99F25}"/>
              </a:ext>
            </a:extLst>
          </p:cNvPr>
          <p:cNvSpPr/>
          <p:nvPr/>
        </p:nvSpPr>
        <p:spPr>
          <a:xfrm>
            <a:off x="5367621" y="4029075"/>
            <a:ext cx="376064" cy="13019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714A3F-D006-3DB5-2643-36D9FAEAFE8B}"/>
              </a:ext>
            </a:extLst>
          </p:cNvPr>
          <p:cNvSpPr/>
          <p:nvPr/>
        </p:nvSpPr>
        <p:spPr>
          <a:xfrm>
            <a:off x="7272572" y="4914744"/>
            <a:ext cx="376064" cy="4014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9C3BE-B779-7596-8CDB-A98A08947721}"/>
              </a:ext>
            </a:extLst>
          </p:cNvPr>
          <p:cNvSpPr/>
          <p:nvPr/>
        </p:nvSpPr>
        <p:spPr>
          <a:xfrm>
            <a:off x="7853438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3BB12A-C5E8-4E44-3FBB-224031444F48}"/>
              </a:ext>
            </a:extLst>
          </p:cNvPr>
          <p:cNvSpPr/>
          <p:nvPr/>
        </p:nvSpPr>
        <p:spPr>
          <a:xfrm>
            <a:off x="8539329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2AA8CE-ECCD-73CC-C477-8C6339A4F987}"/>
              </a:ext>
            </a:extLst>
          </p:cNvPr>
          <p:cNvSpPr/>
          <p:nvPr/>
        </p:nvSpPr>
        <p:spPr>
          <a:xfrm>
            <a:off x="9225145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9A7253-7AE7-6058-C888-967AB9E9081E}"/>
              </a:ext>
            </a:extLst>
          </p:cNvPr>
          <p:cNvSpPr/>
          <p:nvPr/>
        </p:nvSpPr>
        <p:spPr>
          <a:xfrm>
            <a:off x="9919130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F6536-C2AB-0F7F-87B2-34E766E3B489}"/>
              </a:ext>
            </a:extLst>
          </p:cNvPr>
          <p:cNvSpPr/>
          <p:nvPr/>
        </p:nvSpPr>
        <p:spPr>
          <a:xfrm>
            <a:off x="10625628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31B0E9-5991-799D-19D9-010864B08209}"/>
              </a:ext>
            </a:extLst>
          </p:cNvPr>
          <p:cNvSpPr/>
          <p:nvPr/>
        </p:nvSpPr>
        <p:spPr>
          <a:xfrm>
            <a:off x="11244839" y="4038710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85EE8-82DB-3985-AAD2-BA8FD3A81CE9}"/>
              </a:ext>
            </a:extLst>
          </p:cNvPr>
          <p:cNvSpPr/>
          <p:nvPr/>
        </p:nvSpPr>
        <p:spPr>
          <a:xfrm>
            <a:off x="3347927" y="3181345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3E4779-47CD-1A02-831E-6F8D7DB522F3}"/>
              </a:ext>
            </a:extLst>
          </p:cNvPr>
          <p:cNvSpPr/>
          <p:nvPr/>
        </p:nvSpPr>
        <p:spPr>
          <a:xfrm>
            <a:off x="4052072" y="3181345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52A2F-DFBE-6B08-702C-6D5276660B89}"/>
              </a:ext>
            </a:extLst>
          </p:cNvPr>
          <p:cNvSpPr/>
          <p:nvPr/>
        </p:nvSpPr>
        <p:spPr>
          <a:xfrm>
            <a:off x="4755072" y="317171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BED1C-73CD-2AFE-6F01-105202133914}"/>
              </a:ext>
            </a:extLst>
          </p:cNvPr>
          <p:cNvSpPr/>
          <p:nvPr/>
        </p:nvSpPr>
        <p:spPr>
          <a:xfrm>
            <a:off x="5376217" y="318134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57573-723A-2EEC-2182-72F1AAA55014}"/>
              </a:ext>
            </a:extLst>
          </p:cNvPr>
          <p:cNvSpPr/>
          <p:nvPr/>
        </p:nvSpPr>
        <p:spPr>
          <a:xfrm>
            <a:off x="7862196" y="318134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FC091E-096C-05D5-68DC-0E48336FC15A}"/>
              </a:ext>
            </a:extLst>
          </p:cNvPr>
          <p:cNvSpPr/>
          <p:nvPr/>
        </p:nvSpPr>
        <p:spPr>
          <a:xfrm>
            <a:off x="8540407" y="317171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6B5C2B-A8AF-6314-5C17-69579BCD506C}"/>
              </a:ext>
            </a:extLst>
          </p:cNvPr>
          <p:cNvSpPr/>
          <p:nvPr/>
        </p:nvSpPr>
        <p:spPr>
          <a:xfrm>
            <a:off x="9235351" y="317171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715EF3-932E-CAA2-49E0-C8B702A6B962}"/>
              </a:ext>
            </a:extLst>
          </p:cNvPr>
          <p:cNvSpPr/>
          <p:nvPr/>
        </p:nvSpPr>
        <p:spPr>
          <a:xfrm>
            <a:off x="9929290" y="317171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644E4B-5E62-3A04-5E05-2331F0E7341D}"/>
              </a:ext>
            </a:extLst>
          </p:cNvPr>
          <p:cNvSpPr/>
          <p:nvPr/>
        </p:nvSpPr>
        <p:spPr>
          <a:xfrm>
            <a:off x="10634393" y="317171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E8A490-B965-ED75-263B-2F953645FD40}"/>
              </a:ext>
            </a:extLst>
          </p:cNvPr>
          <p:cNvSpPr/>
          <p:nvPr/>
        </p:nvSpPr>
        <p:spPr>
          <a:xfrm>
            <a:off x="11253604" y="3162070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3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B7B63-7A67-774D-4FA5-24F81B2402FE}"/>
              </a:ext>
            </a:extLst>
          </p:cNvPr>
          <p:cNvSpPr/>
          <p:nvPr/>
        </p:nvSpPr>
        <p:spPr>
          <a:xfrm>
            <a:off x="1264661" y="2244109"/>
            <a:ext cx="4603909" cy="3086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D266-4EF6-2FA9-AD42-624D47BB76D9}"/>
              </a:ext>
            </a:extLst>
          </p:cNvPr>
          <p:cNvSpPr txBox="1"/>
          <p:nvPr/>
        </p:nvSpPr>
        <p:spPr>
          <a:xfrm>
            <a:off x="1171178" y="5414610"/>
            <a:ext cx="476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        1E-1        1E-2        1E-3        1E-4        1E-5        1E-6</a:t>
            </a:r>
          </a:p>
          <a:p>
            <a:pPr algn="ctr"/>
            <a:endParaRPr lang="en-AU" sz="1500" dirty="0"/>
          </a:p>
          <a:p>
            <a:pPr algn="ctr"/>
            <a:r>
              <a:rPr lang="en-AU" sz="1500" dirty="0"/>
              <a:t> Dilution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4C08-53C6-1FF3-B8DD-C5AFE48AF37C}"/>
              </a:ext>
            </a:extLst>
          </p:cNvPr>
          <p:cNvSpPr txBox="1"/>
          <p:nvPr/>
        </p:nvSpPr>
        <p:spPr>
          <a:xfrm>
            <a:off x="440214" y="2244109"/>
            <a:ext cx="8244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5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4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3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2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1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0</a:t>
            </a:r>
            <a:r>
              <a:rPr lang="en-AU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0ABB5-A610-3F60-0144-42498F2ECB71}"/>
              </a:ext>
            </a:extLst>
          </p:cNvPr>
          <p:cNvSpPr txBox="1"/>
          <p:nvPr/>
        </p:nvSpPr>
        <p:spPr>
          <a:xfrm rot="16200000">
            <a:off x="-686961" y="3649952"/>
            <a:ext cx="2254349" cy="27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Log copies of dolphin DNA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677138" y="2013801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314141" y="1969064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6F4E136-A45E-003D-52B2-D2C87077BEBA}"/>
                </a:ext>
              </a:extLst>
            </p:cNvPr>
            <p:cNvSpPr/>
            <p:nvPr/>
          </p:nvSpPr>
          <p:spPr>
            <a:xfrm>
              <a:off x="4122237" y="1911188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3940A0-72F1-BC74-4BAD-D3D9FDAA337D}"/>
                </a:ext>
              </a:extLst>
            </p:cNvPr>
            <p:cNvSpPr/>
            <p:nvPr/>
          </p:nvSpPr>
          <p:spPr>
            <a:xfrm>
              <a:off x="4888914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2052FBB-4721-DF82-CC3C-50836CE804A7}"/>
                </a:ext>
              </a:extLst>
            </p:cNvPr>
            <p:cNvSpPr/>
            <p:nvPr/>
          </p:nvSpPr>
          <p:spPr>
            <a:xfrm>
              <a:off x="5685241" y="1910363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616287-B017-C474-FD72-859AAAD862C5}"/>
                </a:ext>
              </a:extLst>
            </p:cNvPr>
            <p:cNvSpPr/>
            <p:nvPr/>
          </p:nvSpPr>
          <p:spPr>
            <a:xfrm>
              <a:off x="6492578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C170E0A-F6F1-8C15-D521-98B6FDD02D61}"/>
                </a:ext>
              </a:extLst>
            </p:cNvPr>
            <p:cNvSpPr/>
            <p:nvPr/>
          </p:nvSpPr>
          <p:spPr>
            <a:xfrm>
              <a:off x="7210412" y="1922251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Metabarcoding expectations?? – high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3CF267-7D34-E260-F616-57B530096B1D}"/>
              </a:ext>
            </a:extLst>
          </p:cNvPr>
          <p:cNvSpPr/>
          <p:nvPr/>
        </p:nvSpPr>
        <p:spPr>
          <a:xfrm>
            <a:off x="1500129" y="2758499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E34042-AB91-3665-D9C6-94BC8B59DBC3}"/>
              </a:ext>
            </a:extLst>
          </p:cNvPr>
          <p:cNvSpPr/>
          <p:nvPr/>
        </p:nvSpPr>
        <p:spPr>
          <a:xfrm>
            <a:off x="2078140" y="273218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BE19BE6-C304-A77A-9700-5250CBF9B774}"/>
              </a:ext>
            </a:extLst>
          </p:cNvPr>
          <p:cNvSpPr/>
          <p:nvPr/>
        </p:nvSpPr>
        <p:spPr>
          <a:xfrm>
            <a:off x="2787233" y="270486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43EF94D-32C0-1868-6CE2-2B2B30D803D6}"/>
              </a:ext>
            </a:extLst>
          </p:cNvPr>
          <p:cNvSpPr/>
          <p:nvPr/>
        </p:nvSpPr>
        <p:spPr>
          <a:xfrm>
            <a:off x="3429221" y="268715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0C8607-924A-35F8-F747-1859E656A3D5}"/>
              </a:ext>
            </a:extLst>
          </p:cNvPr>
          <p:cNvSpPr/>
          <p:nvPr/>
        </p:nvSpPr>
        <p:spPr>
          <a:xfrm>
            <a:off x="4206975" y="2758498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381FBAF-0ADE-721D-4076-ECF8FDF17F57}"/>
              </a:ext>
            </a:extLst>
          </p:cNvPr>
          <p:cNvSpPr/>
          <p:nvPr/>
        </p:nvSpPr>
        <p:spPr>
          <a:xfrm>
            <a:off x="4878376" y="2725831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6802BF9-DED9-31DC-C181-A92BAA6B056F}"/>
              </a:ext>
            </a:extLst>
          </p:cNvPr>
          <p:cNvSpPr/>
          <p:nvPr/>
        </p:nvSpPr>
        <p:spPr>
          <a:xfrm>
            <a:off x="5475860" y="2725577"/>
            <a:ext cx="157948" cy="14421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63BC5-7A99-1CDE-610D-B57EC323BF83}"/>
              </a:ext>
            </a:extLst>
          </p:cNvPr>
          <p:cNvSpPr/>
          <p:nvPr/>
        </p:nvSpPr>
        <p:spPr>
          <a:xfrm>
            <a:off x="1395354" y="318135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5DF32F-CEFC-75ED-D630-DD35AF0C723D}"/>
              </a:ext>
            </a:extLst>
          </p:cNvPr>
          <p:cNvSpPr/>
          <p:nvPr/>
        </p:nvSpPr>
        <p:spPr>
          <a:xfrm>
            <a:off x="1975907" y="3181349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DD5EF-F8A2-BEFE-A42C-8A2AB33A82F2}"/>
              </a:ext>
            </a:extLst>
          </p:cNvPr>
          <p:cNvSpPr/>
          <p:nvPr/>
        </p:nvSpPr>
        <p:spPr>
          <a:xfrm>
            <a:off x="266191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43EFC5-7CF7-16C7-E7EB-4AB0CFD7E0C9}"/>
              </a:ext>
            </a:extLst>
          </p:cNvPr>
          <p:cNvSpPr/>
          <p:nvPr/>
        </p:nvSpPr>
        <p:spPr>
          <a:xfrm>
            <a:off x="334792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9A6B0E-B11F-6156-5558-2D941EED4E21}"/>
              </a:ext>
            </a:extLst>
          </p:cNvPr>
          <p:cNvSpPr/>
          <p:nvPr/>
        </p:nvSpPr>
        <p:spPr>
          <a:xfrm>
            <a:off x="4045503" y="3181347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42BF43-84B7-EA21-01F4-F4752DA3C748}"/>
              </a:ext>
            </a:extLst>
          </p:cNvPr>
          <p:cNvSpPr/>
          <p:nvPr/>
        </p:nvSpPr>
        <p:spPr>
          <a:xfrm>
            <a:off x="4751366" y="3181346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E3062-68FF-7654-B9FD-7F18777CAD61}"/>
              </a:ext>
            </a:extLst>
          </p:cNvPr>
          <p:cNvSpPr/>
          <p:nvPr/>
        </p:nvSpPr>
        <p:spPr>
          <a:xfrm>
            <a:off x="5375315" y="318134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F4A852-9A6E-5412-6D31-D780A88015A2}"/>
              </a:ext>
            </a:extLst>
          </p:cNvPr>
          <p:cNvSpPr/>
          <p:nvPr/>
        </p:nvSpPr>
        <p:spPr>
          <a:xfrm>
            <a:off x="7270376" y="317171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8D78-1969-FB35-ACB4-AAA24F7A6E18}"/>
              </a:ext>
            </a:extLst>
          </p:cNvPr>
          <p:cNvSpPr/>
          <p:nvPr/>
        </p:nvSpPr>
        <p:spPr>
          <a:xfrm>
            <a:off x="7850929" y="3171714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4F68CF-E62E-22CE-0839-B3E3914D9621}"/>
              </a:ext>
            </a:extLst>
          </p:cNvPr>
          <p:cNvSpPr/>
          <p:nvPr/>
        </p:nvSpPr>
        <p:spPr>
          <a:xfrm>
            <a:off x="853693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E9212-352E-B841-FC72-3301D9D1727A}"/>
              </a:ext>
            </a:extLst>
          </p:cNvPr>
          <p:cNvSpPr/>
          <p:nvPr/>
        </p:nvSpPr>
        <p:spPr>
          <a:xfrm>
            <a:off x="922294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4CA848-15BC-12B2-7520-BCF568C6AB03}"/>
              </a:ext>
            </a:extLst>
          </p:cNvPr>
          <p:cNvSpPr/>
          <p:nvPr/>
        </p:nvSpPr>
        <p:spPr>
          <a:xfrm>
            <a:off x="9920525" y="3171712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21A8C-9DF7-A231-9BAD-46D36C278AAF}"/>
              </a:ext>
            </a:extLst>
          </p:cNvPr>
          <p:cNvSpPr/>
          <p:nvPr/>
        </p:nvSpPr>
        <p:spPr>
          <a:xfrm>
            <a:off x="10626388" y="3171711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8AD836-D54C-9307-EF32-41BB4E4C7743}"/>
              </a:ext>
            </a:extLst>
          </p:cNvPr>
          <p:cNvSpPr/>
          <p:nvPr/>
        </p:nvSpPr>
        <p:spPr>
          <a:xfrm>
            <a:off x="11250337" y="317171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390B63-C274-5394-32C6-E7B4A50E0EDD}"/>
              </a:ext>
            </a:extLst>
          </p:cNvPr>
          <p:cNvSpPr/>
          <p:nvPr/>
        </p:nvSpPr>
        <p:spPr>
          <a:xfrm>
            <a:off x="1395354" y="4914745"/>
            <a:ext cx="376064" cy="4066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B53D2B-6061-95BF-D6DD-9CCE3ACD1FAB}"/>
              </a:ext>
            </a:extLst>
          </p:cNvPr>
          <p:cNvSpPr/>
          <p:nvPr/>
        </p:nvSpPr>
        <p:spPr>
          <a:xfrm>
            <a:off x="1976220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EDB55-3D89-6579-3E28-7DCF78454CC0}"/>
              </a:ext>
            </a:extLst>
          </p:cNvPr>
          <p:cNvSpPr/>
          <p:nvPr/>
        </p:nvSpPr>
        <p:spPr>
          <a:xfrm>
            <a:off x="2662111" y="4914745"/>
            <a:ext cx="376064" cy="406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C930E2-D040-D673-6242-2FF11A76BBE2}"/>
              </a:ext>
            </a:extLst>
          </p:cNvPr>
          <p:cNvSpPr/>
          <p:nvPr/>
        </p:nvSpPr>
        <p:spPr>
          <a:xfrm>
            <a:off x="3347927" y="4029075"/>
            <a:ext cx="376064" cy="12923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6068CC-C378-AB3D-A0AB-57C7F7C0B94F}"/>
              </a:ext>
            </a:extLst>
          </p:cNvPr>
          <p:cNvSpPr/>
          <p:nvPr/>
        </p:nvSpPr>
        <p:spPr>
          <a:xfrm>
            <a:off x="4041912" y="4486275"/>
            <a:ext cx="376064" cy="8351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A9A485-EC7E-952A-ED25-BF8F108DFE5A}"/>
              </a:ext>
            </a:extLst>
          </p:cNvPr>
          <p:cNvSpPr/>
          <p:nvPr/>
        </p:nvSpPr>
        <p:spPr>
          <a:xfrm>
            <a:off x="4758570" y="4914743"/>
            <a:ext cx="376064" cy="4066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9DE0BD-E097-AD78-9190-63EB21A99F25}"/>
              </a:ext>
            </a:extLst>
          </p:cNvPr>
          <p:cNvSpPr/>
          <p:nvPr/>
        </p:nvSpPr>
        <p:spPr>
          <a:xfrm>
            <a:off x="5367621" y="5200650"/>
            <a:ext cx="376064" cy="1303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714A3F-D006-3DB5-2643-36D9FAEAFE8B}"/>
              </a:ext>
            </a:extLst>
          </p:cNvPr>
          <p:cNvSpPr/>
          <p:nvPr/>
        </p:nvSpPr>
        <p:spPr>
          <a:xfrm>
            <a:off x="7272572" y="4914744"/>
            <a:ext cx="376064" cy="4014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9C3BE-B779-7596-8CDB-A98A08947721}"/>
              </a:ext>
            </a:extLst>
          </p:cNvPr>
          <p:cNvSpPr/>
          <p:nvPr/>
        </p:nvSpPr>
        <p:spPr>
          <a:xfrm>
            <a:off x="7853438" y="3497803"/>
            <a:ext cx="376064" cy="18183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3BB12A-C5E8-4E44-3FBB-224031444F48}"/>
              </a:ext>
            </a:extLst>
          </p:cNvPr>
          <p:cNvSpPr/>
          <p:nvPr/>
        </p:nvSpPr>
        <p:spPr>
          <a:xfrm>
            <a:off x="8539329" y="3808521"/>
            <a:ext cx="376064" cy="15076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2AA8CE-ECCD-73CC-C477-8C6339A4F987}"/>
              </a:ext>
            </a:extLst>
          </p:cNvPr>
          <p:cNvSpPr/>
          <p:nvPr/>
        </p:nvSpPr>
        <p:spPr>
          <a:xfrm>
            <a:off x="9225145" y="4029075"/>
            <a:ext cx="376064" cy="12871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9A7253-7AE7-6058-C888-967AB9E9081E}"/>
              </a:ext>
            </a:extLst>
          </p:cNvPr>
          <p:cNvSpPr/>
          <p:nvPr/>
        </p:nvSpPr>
        <p:spPr>
          <a:xfrm>
            <a:off x="9919130" y="4486275"/>
            <a:ext cx="376064" cy="8299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BF6536-C2AB-0F7F-87B2-34E766E3B489}"/>
              </a:ext>
            </a:extLst>
          </p:cNvPr>
          <p:cNvSpPr/>
          <p:nvPr/>
        </p:nvSpPr>
        <p:spPr>
          <a:xfrm>
            <a:off x="10625628" y="4914743"/>
            <a:ext cx="376064" cy="4014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31B0E9-5991-799D-19D9-010864B08209}"/>
              </a:ext>
            </a:extLst>
          </p:cNvPr>
          <p:cNvSpPr/>
          <p:nvPr/>
        </p:nvSpPr>
        <p:spPr>
          <a:xfrm flipV="1">
            <a:off x="11244839" y="5236163"/>
            <a:ext cx="376064" cy="794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56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F6F8-3945-7B86-739C-3DDB9CB5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2637-3CA1-4608-CD5A-3B41D3DE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Inhibited sample </a:t>
            </a:r>
          </a:p>
          <a:p>
            <a:pPr lvl="1"/>
            <a:r>
              <a:rPr lang="en-US" dirty="0"/>
              <a:t>Freshwater from NGN</a:t>
            </a:r>
          </a:p>
          <a:p>
            <a:r>
              <a:rPr lang="en-US" dirty="0"/>
              <a:t>Spike in </a:t>
            </a:r>
            <a:r>
              <a:rPr lang="en-US" i="1" dirty="0"/>
              <a:t>Tursiops </a:t>
            </a:r>
            <a:r>
              <a:rPr lang="en-US" i="1" dirty="0" err="1"/>
              <a:t>truncatus</a:t>
            </a:r>
            <a:endParaRPr lang="en-US" i="1" dirty="0"/>
          </a:p>
          <a:p>
            <a:pPr lvl="1"/>
            <a:r>
              <a:rPr lang="en-US" dirty="0"/>
              <a:t>1000 copies – dilution series</a:t>
            </a:r>
          </a:p>
          <a:p>
            <a:pPr lvl="1"/>
            <a:r>
              <a:rPr lang="en-US" dirty="0"/>
              <a:t>100 copies – dilution series</a:t>
            </a:r>
          </a:p>
          <a:p>
            <a:pPr lvl="1"/>
            <a:r>
              <a:rPr lang="en-US" dirty="0"/>
              <a:t>10 copies – dilution series</a:t>
            </a:r>
          </a:p>
          <a:p>
            <a:r>
              <a:rPr lang="en-US" dirty="0"/>
              <a:t>Spike in marine fish?</a:t>
            </a:r>
          </a:p>
          <a:p>
            <a:pPr lvl="1"/>
            <a:r>
              <a:rPr lang="en-US" dirty="0"/>
              <a:t>100 copies, same for all dilutions of </a:t>
            </a:r>
            <a:r>
              <a:rPr lang="en-US" i="1" dirty="0"/>
              <a:t>Tursiops </a:t>
            </a:r>
            <a:r>
              <a:rPr lang="en-US" i="1" dirty="0" err="1"/>
              <a:t>truncatus</a:t>
            </a:r>
            <a:endParaRPr lang="en-US" i="1" dirty="0"/>
          </a:p>
          <a:p>
            <a:pPr lvl="1"/>
            <a:r>
              <a:rPr lang="en-US" dirty="0"/>
              <a:t>One with mismatch and one without? </a:t>
            </a:r>
          </a:p>
          <a:p>
            <a:r>
              <a:rPr lang="en-US" dirty="0"/>
              <a:t>qPCR and </a:t>
            </a:r>
            <a:r>
              <a:rPr lang="en-US" dirty="0" err="1"/>
              <a:t>ddPCR</a:t>
            </a:r>
            <a:r>
              <a:rPr lang="en-US" dirty="0"/>
              <a:t> Tursiops and marine fish</a:t>
            </a:r>
          </a:p>
          <a:p>
            <a:r>
              <a:rPr lang="en-US" dirty="0" err="1"/>
              <a:t>Metabarcode</a:t>
            </a:r>
            <a:endParaRPr lang="en-US" dirty="0"/>
          </a:p>
          <a:p>
            <a:pPr lvl="1"/>
            <a:r>
              <a:rPr lang="en-US" dirty="0" err="1"/>
              <a:t>MiFish</a:t>
            </a:r>
            <a:r>
              <a:rPr lang="en-US" dirty="0"/>
              <a:t> (mismatch), </a:t>
            </a:r>
            <a:r>
              <a:rPr lang="en-US" dirty="0" err="1"/>
              <a:t>MarVer</a:t>
            </a:r>
            <a:r>
              <a:rPr lang="en-US" dirty="0"/>
              <a:t> 1/3(no mismatches)</a:t>
            </a:r>
          </a:p>
        </p:txBody>
      </p:sp>
    </p:spTree>
    <p:extLst>
      <p:ext uri="{BB962C8B-B14F-4D97-AF65-F5344CB8AC3E}">
        <p14:creationId xmlns:p14="http://schemas.microsoft.com/office/powerpoint/2010/main" val="223265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9415-056D-5C4E-44AE-65FEE10B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25A62-61E8-368B-9D5A-F2F030C0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626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Preservation and extraction method</a:t>
            </a:r>
          </a:p>
          <a:p>
            <a:pPr lvl="1"/>
            <a:r>
              <a:rPr lang="en-US" dirty="0"/>
              <a:t>Preservation</a:t>
            </a:r>
          </a:p>
          <a:p>
            <a:pPr lvl="2"/>
            <a:r>
              <a:rPr lang="en-US" dirty="0"/>
              <a:t>-80</a:t>
            </a:r>
          </a:p>
          <a:p>
            <a:pPr lvl="2"/>
            <a:r>
              <a:rPr lang="en-US" dirty="0"/>
              <a:t>Self preserving</a:t>
            </a:r>
          </a:p>
          <a:p>
            <a:pPr lvl="2"/>
            <a:r>
              <a:rPr lang="en-US" dirty="0" err="1"/>
              <a:t>Longmires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RNAlater</a:t>
            </a:r>
            <a:endParaRPr lang="en-US" dirty="0"/>
          </a:p>
          <a:p>
            <a:pPr lvl="2"/>
            <a:r>
              <a:rPr lang="en-US" dirty="0"/>
              <a:t>DNA/RNA Shield</a:t>
            </a:r>
          </a:p>
          <a:p>
            <a:pPr lvl="1"/>
            <a:r>
              <a:rPr lang="en-US" dirty="0"/>
              <a:t>Extraction</a:t>
            </a:r>
          </a:p>
          <a:p>
            <a:pPr lvl="2"/>
            <a:r>
              <a:rPr lang="en-US" dirty="0"/>
              <a:t>Phenol chloroform </a:t>
            </a:r>
          </a:p>
          <a:p>
            <a:pPr lvl="2"/>
            <a:r>
              <a:rPr lang="en-US" dirty="0"/>
              <a:t>Qiagen Blood and Tissue Kit</a:t>
            </a:r>
          </a:p>
          <a:p>
            <a:pPr lvl="2"/>
            <a:r>
              <a:rPr lang="en-US" dirty="0" err="1"/>
              <a:t>Zymo</a:t>
            </a:r>
            <a:r>
              <a:rPr lang="en-US" dirty="0"/>
              <a:t> Mini Prep Kit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IPC says PC samples aren’t inhibited, but their 1:1 quant is underestimated vs. 1:10 quant</a:t>
            </a:r>
          </a:p>
        </p:txBody>
      </p:sp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7FFDF53-845B-72F6-A098-50BFFC1ED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65" y="1560685"/>
            <a:ext cx="6900253" cy="50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EB114C8-4637-5400-9ED8-51606D27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0FAA-3262-27EB-DC89-00E0D8F98E2A}"/>
              </a:ext>
            </a:extLst>
          </p:cNvPr>
          <p:cNvSpPr txBox="1"/>
          <p:nvPr/>
        </p:nvSpPr>
        <p:spPr>
          <a:xfrm>
            <a:off x="1291205" y="838899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</a:t>
            </a:r>
          </a:p>
          <a:p>
            <a:r>
              <a:rPr lang="en-US" dirty="0"/>
              <a:t>Self-</a:t>
            </a:r>
            <a:r>
              <a:rPr lang="en-US" dirty="0" err="1"/>
              <a:t>preserv</a:t>
            </a:r>
            <a:endParaRPr lang="en-US" dirty="0"/>
          </a:p>
          <a:p>
            <a:r>
              <a:rPr lang="en-US" dirty="0" err="1"/>
              <a:t>Zymo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E9B52-D7AE-FC6D-FBCE-B2E263B48A1C}"/>
              </a:ext>
            </a:extLst>
          </p:cNvPr>
          <p:cNvSpPr txBox="1"/>
          <p:nvPr/>
        </p:nvSpPr>
        <p:spPr>
          <a:xfrm>
            <a:off x="1291205" y="2967335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</a:t>
            </a:r>
          </a:p>
          <a:p>
            <a:r>
              <a:rPr lang="en-US" dirty="0"/>
              <a:t>Self-</a:t>
            </a:r>
            <a:r>
              <a:rPr lang="en-US" dirty="0" err="1"/>
              <a:t>preserv</a:t>
            </a:r>
            <a:endParaRPr lang="en-US" dirty="0"/>
          </a:p>
          <a:p>
            <a:r>
              <a:rPr lang="en-US" dirty="0"/>
              <a:t>QBTK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1CA3D-8578-4406-D406-87ECD609A066}"/>
              </a:ext>
            </a:extLst>
          </p:cNvPr>
          <p:cNvSpPr txBox="1"/>
          <p:nvPr/>
        </p:nvSpPr>
        <p:spPr>
          <a:xfrm>
            <a:off x="1291204" y="5095771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</a:t>
            </a:r>
          </a:p>
          <a:p>
            <a:r>
              <a:rPr lang="en-US" dirty="0"/>
              <a:t>Shield</a:t>
            </a:r>
          </a:p>
          <a:p>
            <a:r>
              <a:rPr lang="en-US" dirty="0"/>
              <a:t>QBTK</a:t>
            </a:r>
          </a:p>
        </p:txBody>
      </p:sp>
    </p:spTree>
    <p:extLst>
      <p:ext uri="{BB962C8B-B14F-4D97-AF65-F5344CB8AC3E}">
        <p14:creationId xmlns:p14="http://schemas.microsoft.com/office/powerpoint/2010/main" val="47912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AB2E-23A2-1091-A2ED-632F6F0D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or small haystacks?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CA93-8A81-6D6E-6029-28DB400E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pore sizes capture different material</a:t>
            </a:r>
          </a:p>
          <a:p>
            <a:r>
              <a:rPr lang="en-US" dirty="0"/>
              <a:t>Effective pore size decreases if filter more water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current thought is: capturing more DNA is better for rare targets</a:t>
            </a:r>
          </a:p>
          <a:p>
            <a:r>
              <a:rPr lang="en-US" dirty="0"/>
              <a:t>But capturing more DNA also means capturing more inhibitors</a:t>
            </a:r>
          </a:p>
          <a:p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467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115B77F-75E1-61EB-4165-3C5486414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DB0B4-F3CA-2875-E1DA-EAB8E676DEA6}"/>
              </a:ext>
            </a:extLst>
          </p:cNvPr>
          <p:cNvSpPr txBox="1"/>
          <p:nvPr/>
        </p:nvSpPr>
        <p:spPr>
          <a:xfrm>
            <a:off x="1291205" y="838899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46BCA-828C-22FC-07AB-218D7DB39F5A}"/>
              </a:ext>
            </a:extLst>
          </p:cNvPr>
          <p:cNvSpPr txBox="1"/>
          <p:nvPr/>
        </p:nvSpPr>
        <p:spPr>
          <a:xfrm>
            <a:off x="1291205" y="2967335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33285-CDED-860B-29A4-EB6B5ABDDC64}"/>
              </a:ext>
            </a:extLst>
          </p:cNvPr>
          <p:cNvSpPr txBox="1"/>
          <p:nvPr/>
        </p:nvSpPr>
        <p:spPr>
          <a:xfrm>
            <a:off x="1291204" y="5095771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165315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D2CF4D-73CA-8E17-819A-CBA7E837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D5DFF-6D75-4953-2242-541D57881701}"/>
              </a:ext>
            </a:extLst>
          </p:cNvPr>
          <p:cNvSpPr txBox="1"/>
          <p:nvPr/>
        </p:nvSpPr>
        <p:spPr>
          <a:xfrm>
            <a:off x="1" y="838899"/>
            <a:ext cx="1375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055, 057:</a:t>
            </a:r>
          </a:p>
          <a:p>
            <a:r>
              <a:rPr lang="en-US" dirty="0"/>
              <a:t>SR</a:t>
            </a:r>
          </a:p>
          <a:p>
            <a:r>
              <a:rPr lang="en-US" dirty="0"/>
              <a:t>Self-</a:t>
            </a:r>
            <a:r>
              <a:rPr lang="en-US" dirty="0" err="1"/>
              <a:t>preserv</a:t>
            </a:r>
            <a:endParaRPr lang="en-US" dirty="0"/>
          </a:p>
          <a:p>
            <a:r>
              <a:rPr lang="en-US" dirty="0"/>
              <a:t>QBTK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3093B-3568-228F-E68A-6E52508F27C0}"/>
              </a:ext>
            </a:extLst>
          </p:cNvPr>
          <p:cNvSpPr txBox="1"/>
          <p:nvPr/>
        </p:nvSpPr>
        <p:spPr>
          <a:xfrm>
            <a:off x="52607" y="2973356"/>
            <a:ext cx="847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065:</a:t>
            </a:r>
          </a:p>
          <a:p>
            <a:r>
              <a:rPr lang="en-US" dirty="0"/>
              <a:t>SR</a:t>
            </a:r>
          </a:p>
          <a:p>
            <a:r>
              <a:rPr lang="en-US" dirty="0"/>
              <a:t>-80</a:t>
            </a:r>
          </a:p>
          <a:p>
            <a:r>
              <a:rPr lang="en-US" dirty="0"/>
              <a:t>QBTK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88DF2-8F4E-64FE-2C2D-1C4DF43E5E40}"/>
              </a:ext>
            </a:extLst>
          </p:cNvPr>
          <p:cNvSpPr txBox="1"/>
          <p:nvPr/>
        </p:nvSpPr>
        <p:spPr>
          <a:xfrm>
            <a:off x="0" y="5095771"/>
            <a:ext cx="1375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128, 129:</a:t>
            </a:r>
          </a:p>
          <a:p>
            <a:r>
              <a:rPr lang="en-US" dirty="0"/>
              <a:t>SR</a:t>
            </a:r>
          </a:p>
          <a:p>
            <a:r>
              <a:rPr lang="en-US" dirty="0"/>
              <a:t>later</a:t>
            </a:r>
          </a:p>
          <a:p>
            <a:r>
              <a:rPr lang="en-US" dirty="0"/>
              <a:t>QBTK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87E2E-DC12-6F59-5380-C95A82114ADE}"/>
              </a:ext>
            </a:extLst>
          </p:cNvPr>
          <p:cNvSpPr txBox="1"/>
          <p:nvPr/>
        </p:nvSpPr>
        <p:spPr>
          <a:xfrm>
            <a:off x="9942670" y="2039228"/>
            <a:ext cx="1162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082:</a:t>
            </a:r>
          </a:p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913057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620B1D2-72F1-5444-60B7-31764837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89B3B-3100-8328-D797-0623DE022D16}"/>
              </a:ext>
            </a:extLst>
          </p:cNvPr>
          <p:cNvSpPr txBox="1"/>
          <p:nvPr/>
        </p:nvSpPr>
        <p:spPr>
          <a:xfrm>
            <a:off x="1291205" y="838899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C629D-E418-E0BE-5A78-120AA230256E}"/>
              </a:ext>
            </a:extLst>
          </p:cNvPr>
          <p:cNvSpPr txBox="1"/>
          <p:nvPr/>
        </p:nvSpPr>
        <p:spPr>
          <a:xfrm>
            <a:off x="1291205" y="2967335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6029-5744-2FB6-9A3C-AB8B3ED9DD97}"/>
              </a:ext>
            </a:extLst>
          </p:cNvPr>
          <p:cNvSpPr txBox="1"/>
          <p:nvPr/>
        </p:nvSpPr>
        <p:spPr>
          <a:xfrm>
            <a:off x="1291204" y="5095771"/>
            <a:ext cx="13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</a:t>
            </a:r>
          </a:p>
          <a:p>
            <a:r>
              <a:rPr lang="en-US" dirty="0" err="1"/>
              <a:t>Longmires</a:t>
            </a:r>
            <a:endParaRPr lang="en-US" dirty="0"/>
          </a:p>
          <a:p>
            <a:r>
              <a:rPr lang="en-US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71493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098C133-962B-959A-09EB-0BAA888E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50" y="0"/>
            <a:ext cx="6804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087E18C7-C1F7-10C1-E798-93D0489AD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2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standard curve&#10;&#10;Description automatically generated">
            <a:extLst>
              <a:ext uri="{FF2B5EF4-FFF2-40B4-BE49-F238E27FC236}">
                <a16:creationId xmlns:a16="http://schemas.microsoft.com/office/drawing/2014/main" id="{8A698853-60C0-36F6-F1E4-49CD3ECB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70" y="807720"/>
            <a:ext cx="8785860" cy="5491163"/>
          </a:xfrm>
        </p:spPr>
      </p:pic>
    </p:spTree>
    <p:extLst>
      <p:ext uri="{BB962C8B-B14F-4D97-AF65-F5344CB8AC3E}">
        <p14:creationId xmlns:p14="http://schemas.microsoft.com/office/powerpoint/2010/main" val="1562801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82EC8-C1D8-8ED7-CDC6-CA7D6E75A963}"/>
              </a:ext>
            </a:extLst>
          </p:cNvPr>
          <p:cNvGrpSpPr>
            <a:grpSpLocks noChangeAspect="1"/>
          </p:cNvGrpSpPr>
          <p:nvPr/>
        </p:nvGrpSpPr>
        <p:grpSpPr>
          <a:xfrm>
            <a:off x="302594" y="2244109"/>
            <a:ext cx="5636084" cy="3955331"/>
            <a:chOff x="1344969" y="1502545"/>
            <a:chExt cx="6422989" cy="49367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9B7B63-7A67-774D-4FA5-24F81B2402FE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1D266-4EF6-2FA9-AD42-624D47BB76D9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r>
                <a:rPr lang="en-AU" sz="1500" dirty="0"/>
                <a:t> </a:t>
              </a:r>
            </a:p>
            <a:p>
              <a:pPr algn="ctr"/>
              <a:r>
                <a:rPr lang="en-AU" sz="1500" dirty="0"/>
                <a:t>Dilution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B4C08-53C6-1FF3-B8DD-C5AFE48AF37C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0ABB5-A610-3F60-0144-42498F2ECB71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7FCB0A-8F60-A3E7-A37A-CB7AF4450D5F}"/>
                </a:ext>
              </a:extLst>
            </p:cNvPr>
            <p:cNvSpPr/>
            <p:nvPr/>
          </p:nvSpPr>
          <p:spPr>
            <a:xfrm>
              <a:off x="2536025" y="506914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ECCBCA-CFAC-30C7-054F-E7B2DCEDA101}"/>
                </a:ext>
              </a:extLst>
            </p:cNvPr>
            <p:cNvSpPr/>
            <p:nvPr/>
          </p:nvSpPr>
          <p:spPr>
            <a:xfrm>
              <a:off x="3151318" y="465586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536025" y="506914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151318" y="3288689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qPCR expectations – low target</a:t>
            </a:r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38F86-62D7-3C81-CAD0-4F02D6137620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CD408-E517-E626-1518-9701EBB16E96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</p:spTree>
    <p:extLst>
      <p:ext uri="{BB962C8B-B14F-4D97-AF65-F5344CB8AC3E}">
        <p14:creationId xmlns:p14="http://schemas.microsoft.com/office/powerpoint/2010/main" val="127224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82EC8-C1D8-8ED7-CDC6-CA7D6E75A963}"/>
              </a:ext>
            </a:extLst>
          </p:cNvPr>
          <p:cNvGrpSpPr>
            <a:grpSpLocks noChangeAspect="1"/>
          </p:cNvGrpSpPr>
          <p:nvPr/>
        </p:nvGrpSpPr>
        <p:grpSpPr>
          <a:xfrm>
            <a:off x="302594" y="2244109"/>
            <a:ext cx="5636084" cy="3955331"/>
            <a:chOff x="1344969" y="1502545"/>
            <a:chExt cx="6422989" cy="49367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69B7B63-7A67-774D-4FA5-24F81B2402FE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1D266-4EF6-2FA9-AD42-624D47BB76D9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B4C08-53C6-1FF3-B8DD-C5AFE48AF37C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0ABB5-A610-3F60-0144-42498F2ECB71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07FCB0A-8F60-A3E7-A37A-CB7AF4450D5F}"/>
                </a:ext>
              </a:extLst>
            </p:cNvPr>
            <p:cNvSpPr/>
            <p:nvPr/>
          </p:nvSpPr>
          <p:spPr>
            <a:xfrm>
              <a:off x="2536025" y="3297760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ECCBCA-CFAC-30C7-054F-E7B2DCEDA101}"/>
                </a:ext>
              </a:extLst>
            </p:cNvPr>
            <p:cNvSpPr/>
            <p:nvPr/>
          </p:nvSpPr>
          <p:spPr>
            <a:xfrm>
              <a:off x="3151318" y="3264912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536025" y="3333426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151318" y="3288689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ddPCR</a:t>
            </a:r>
            <a:r>
              <a:rPr lang="en-US" dirty="0"/>
              <a:t> expectations – low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</p:spTree>
    <p:extLst>
      <p:ext uri="{BB962C8B-B14F-4D97-AF65-F5344CB8AC3E}">
        <p14:creationId xmlns:p14="http://schemas.microsoft.com/office/powerpoint/2010/main" val="4008301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9B7B63-7A67-774D-4FA5-24F81B2402FE}"/>
              </a:ext>
            </a:extLst>
          </p:cNvPr>
          <p:cNvSpPr/>
          <p:nvPr/>
        </p:nvSpPr>
        <p:spPr>
          <a:xfrm>
            <a:off x="1264661" y="2244109"/>
            <a:ext cx="4603909" cy="3086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D266-4EF6-2FA9-AD42-624D47BB76D9}"/>
              </a:ext>
            </a:extLst>
          </p:cNvPr>
          <p:cNvSpPr txBox="1"/>
          <p:nvPr/>
        </p:nvSpPr>
        <p:spPr>
          <a:xfrm>
            <a:off x="1171178" y="5414610"/>
            <a:ext cx="47675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1        1E-1        1E-2        1E-3        1E-4        1E-5        1E-6</a:t>
            </a:r>
          </a:p>
          <a:p>
            <a:pPr algn="ctr"/>
            <a:endParaRPr lang="en-AU" sz="1500" dirty="0"/>
          </a:p>
          <a:p>
            <a:pPr algn="ctr"/>
            <a:r>
              <a:rPr lang="en-AU" sz="1500" dirty="0"/>
              <a:t> Dilution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B4C08-53C6-1FF3-B8DD-C5AFE48AF37C}"/>
              </a:ext>
            </a:extLst>
          </p:cNvPr>
          <p:cNvSpPr txBox="1"/>
          <p:nvPr/>
        </p:nvSpPr>
        <p:spPr>
          <a:xfrm>
            <a:off x="440214" y="2244109"/>
            <a:ext cx="82444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6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5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4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3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2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1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0</a:t>
            </a:r>
            <a:r>
              <a:rPr lang="en-AU" sz="15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0ABB5-A610-3F60-0144-42498F2ECB71}"/>
              </a:ext>
            </a:extLst>
          </p:cNvPr>
          <p:cNvSpPr txBox="1"/>
          <p:nvPr/>
        </p:nvSpPr>
        <p:spPr>
          <a:xfrm rot="16200000">
            <a:off x="-686961" y="3649952"/>
            <a:ext cx="2254349" cy="27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Log copies of dolphin DNA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2CC130-7034-3851-E220-6A342E33E45C}"/>
              </a:ext>
            </a:extLst>
          </p:cNvPr>
          <p:cNvGrpSpPr>
            <a:grpSpLocks noChangeAspect="1"/>
          </p:cNvGrpSpPr>
          <p:nvPr/>
        </p:nvGrpSpPr>
        <p:grpSpPr>
          <a:xfrm>
            <a:off x="6190082" y="2244109"/>
            <a:ext cx="5636084" cy="3955331"/>
            <a:chOff x="1344969" y="1502545"/>
            <a:chExt cx="6422989" cy="49367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091B92B-26E1-BAC0-41EA-36EDBE526968}"/>
                </a:ext>
              </a:extLst>
            </p:cNvPr>
            <p:cNvSpPr/>
            <p:nvPr/>
          </p:nvSpPr>
          <p:spPr>
            <a:xfrm>
              <a:off x="2441359" y="1502545"/>
              <a:ext cx="5246703" cy="385290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22780B-3D14-A4C8-A796-B5C9560740F5}"/>
                </a:ext>
              </a:extLst>
            </p:cNvPr>
            <p:cNvSpPr txBox="1"/>
            <p:nvPr/>
          </p:nvSpPr>
          <p:spPr>
            <a:xfrm>
              <a:off x="2334824" y="5459767"/>
              <a:ext cx="5433134" cy="97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1        1E-1        1E-2        1E-3        1E-4        1E-5        1E-6</a:t>
              </a:r>
            </a:p>
            <a:p>
              <a:pPr algn="ctr"/>
              <a:endParaRPr lang="en-AU" sz="1500" dirty="0"/>
            </a:p>
            <a:p>
              <a:pPr algn="ctr"/>
              <a:r>
                <a:rPr lang="en-AU" sz="1500" dirty="0"/>
                <a:t> Dilution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2ADAA-D29F-19F2-83CB-EDAC2EEA20BD}"/>
                </a:ext>
              </a:extLst>
            </p:cNvPr>
            <p:cNvSpPr txBox="1"/>
            <p:nvPr/>
          </p:nvSpPr>
          <p:spPr>
            <a:xfrm>
              <a:off x="1501803" y="1502545"/>
              <a:ext cx="939556" cy="3860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6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5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4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3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2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1</a:t>
              </a:r>
            </a:p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0</a:t>
              </a:r>
              <a:r>
                <a:rPr lang="en-AU" sz="1500" dirty="0"/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9C3EF0-86BB-52D3-8684-5C978901C4EA}"/>
                </a:ext>
              </a:extLst>
            </p:cNvPr>
            <p:cNvSpPr txBox="1"/>
            <p:nvPr/>
          </p:nvSpPr>
          <p:spPr>
            <a:xfrm rot="16200000">
              <a:off x="94934" y="3272165"/>
              <a:ext cx="2813738" cy="31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Log copies of dolphin DNA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7A83D0-BE67-007B-F608-35B42C82F8D7}"/>
                </a:ext>
              </a:extLst>
            </p:cNvPr>
            <p:cNvSpPr/>
            <p:nvPr/>
          </p:nvSpPr>
          <p:spPr>
            <a:xfrm>
              <a:off x="2677138" y="2013801"/>
              <a:ext cx="180001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E7FA85-2467-D63D-D397-8ACC7ACA8649}"/>
                </a:ext>
              </a:extLst>
            </p:cNvPr>
            <p:cNvSpPr/>
            <p:nvPr/>
          </p:nvSpPr>
          <p:spPr>
            <a:xfrm>
              <a:off x="3314141" y="1969064"/>
              <a:ext cx="180001" cy="1800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EA651007-340E-3C27-D89A-3F04C586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Metabarcoding expectations?? – low target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1559-17C6-8D85-AAF8-67BAC727B194}"/>
              </a:ext>
            </a:extLst>
          </p:cNvPr>
          <p:cNvSpPr txBox="1"/>
          <p:nvPr/>
        </p:nvSpPr>
        <p:spPr>
          <a:xfrm>
            <a:off x="2208982" y="1789463"/>
            <a:ext cx="2254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Not cleaned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7A54F2-16A7-F702-C784-5431B839AB21}"/>
              </a:ext>
            </a:extLst>
          </p:cNvPr>
          <p:cNvSpPr txBox="1"/>
          <p:nvPr/>
        </p:nvSpPr>
        <p:spPr>
          <a:xfrm>
            <a:off x="7976596" y="1789463"/>
            <a:ext cx="28026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Cleaned to remove inhibitors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93CF267-7D34-E260-F616-57B530096B1D}"/>
              </a:ext>
            </a:extLst>
          </p:cNvPr>
          <p:cNvSpPr/>
          <p:nvPr/>
        </p:nvSpPr>
        <p:spPr>
          <a:xfrm>
            <a:off x="1500129" y="2758499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E34042-AB91-3665-D9C6-94BC8B59DBC3}"/>
              </a:ext>
            </a:extLst>
          </p:cNvPr>
          <p:cNvSpPr/>
          <p:nvPr/>
        </p:nvSpPr>
        <p:spPr>
          <a:xfrm>
            <a:off x="2078140" y="2732181"/>
            <a:ext cx="157948" cy="144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63BC5-7A99-1CDE-610D-B57EC323BF83}"/>
              </a:ext>
            </a:extLst>
          </p:cNvPr>
          <p:cNvSpPr/>
          <p:nvPr/>
        </p:nvSpPr>
        <p:spPr>
          <a:xfrm>
            <a:off x="1395354" y="318135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5DF32F-CEFC-75ED-D630-DD35AF0C723D}"/>
              </a:ext>
            </a:extLst>
          </p:cNvPr>
          <p:cNvSpPr/>
          <p:nvPr/>
        </p:nvSpPr>
        <p:spPr>
          <a:xfrm>
            <a:off x="1975907" y="3181349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DD5EF-F8A2-BEFE-A42C-8A2AB33A82F2}"/>
              </a:ext>
            </a:extLst>
          </p:cNvPr>
          <p:cNvSpPr/>
          <p:nvPr/>
        </p:nvSpPr>
        <p:spPr>
          <a:xfrm>
            <a:off x="266191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43EFC5-7CF7-16C7-E7EB-4AB0CFD7E0C9}"/>
              </a:ext>
            </a:extLst>
          </p:cNvPr>
          <p:cNvSpPr/>
          <p:nvPr/>
        </p:nvSpPr>
        <p:spPr>
          <a:xfrm>
            <a:off x="3347927" y="3181348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9A6B0E-B11F-6156-5558-2D941EED4E21}"/>
              </a:ext>
            </a:extLst>
          </p:cNvPr>
          <p:cNvSpPr/>
          <p:nvPr/>
        </p:nvSpPr>
        <p:spPr>
          <a:xfrm>
            <a:off x="4045503" y="3181347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42BF43-84B7-EA21-01F4-F4752DA3C748}"/>
              </a:ext>
            </a:extLst>
          </p:cNvPr>
          <p:cNvSpPr/>
          <p:nvPr/>
        </p:nvSpPr>
        <p:spPr>
          <a:xfrm>
            <a:off x="4751366" y="3181346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AE3062-68FF-7654-B9FD-7F18777CAD61}"/>
              </a:ext>
            </a:extLst>
          </p:cNvPr>
          <p:cNvSpPr/>
          <p:nvPr/>
        </p:nvSpPr>
        <p:spPr>
          <a:xfrm>
            <a:off x="5375315" y="318134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F4A852-9A6E-5412-6D31-D780A88015A2}"/>
              </a:ext>
            </a:extLst>
          </p:cNvPr>
          <p:cNvSpPr/>
          <p:nvPr/>
        </p:nvSpPr>
        <p:spPr>
          <a:xfrm>
            <a:off x="7270376" y="3171715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D28D78-1969-FB35-ACB4-AAA24F7A6E18}"/>
              </a:ext>
            </a:extLst>
          </p:cNvPr>
          <p:cNvSpPr/>
          <p:nvPr/>
        </p:nvSpPr>
        <p:spPr>
          <a:xfrm>
            <a:off x="7850929" y="3171714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4F68CF-E62E-22CE-0839-B3E3914D9621}"/>
              </a:ext>
            </a:extLst>
          </p:cNvPr>
          <p:cNvSpPr/>
          <p:nvPr/>
        </p:nvSpPr>
        <p:spPr>
          <a:xfrm>
            <a:off x="853693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BE9212-352E-B841-FC72-3301D9D1727A}"/>
              </a:ext>
            </a:extLst>
          </p:cNvPr>
          <p:cNvSpPr/>
          <p:nvPr/>
        </p:nvSpPr>
        <p:spPr>
          <a:xfrm>
            <a:off x="9222949" y="3171713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4CA848-15BC-12B2-7520-BCF568C6AB03}"/>
              </a:ext>
            </a:extLst>
          </p:cNvPr>
          <p:cNvSpPr/>
          <p:nvPr/>
        </p:nvSpPr>
        <p:spPr>
          <a:xfrm>
            <a:off x="9920525" y="3171712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21A8C-9DF7-A231-9BAD-46D36C278AAF}"/>
              </a:ext>
            </a:extLst>
          </p:cNvPr>
          <p:cNvSpPr/>
          <p:nvPr/>
        </p:nvSpPr>
        <p:spPr>
          <a:xfrm>
            <a:off x="10626388" y="3171711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8AD836-D54C-9307-EF32-41BB4E4C7743}"/>
              </a:ext>
            </a:extLst>
          </p:cNvPr>
          <p:cNvSpPr/>
          <p:nvPr/>
        </p:nvSpPr>
        <p:spPr>
          <a:xfrm>
            <a:off x="11250337" y="3171710"/>
            <a:ext cx="376064" cy="2149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390B63-C274-5394-32C6-E7B4A50E0EDD}"/>
              </a:ext>
            </a:extLst>
          </p:cNvPr>
          <p:cNvSpPr/>
          <p:nvPr/>
        </p:nvSpPr>
        <p:spPr>
          <a:xfrm>
            <a:off x="1395354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BB53D2B-6061-95BF-D6DD-9CCE3ACD1FAB}"/>
              </a:ext>
            </a:extLst>
          </p:cNvPr>
          <p:cNvSpPr/>
          <p:nvPr/>
        </p:nvSpPr>
        <p:spPr>
          <a:xfrm>
            <a:off x="1976220" y="4667135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714A3F-D006-3DB5-2643-36D9FAEAFE8B}"/>
              </a:ext>
            </a:extLst>
          </p:cNvPr>
          <p:cNvSpPr/>
          <p:nvPr/>
        </p:nvSpPr>
        <p:spPr>
          <a:xfrm>
            <a:off x="7272572" y="4661930"/>
            <a:ext cx="376064" cy="6542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9C3BE-B779-7596-8CDB-A98A08947721}"/>
              </a:ext>
            </a:extLst>
          </p:cNvPr>
          <p:cNvSpPr/>
          <p:nvPr/>
        </p:nvSpPr>
        <p:spPr>
          <a:xfrm>
            <a:off x="7853438" y="4039340"/>
            <a:ext cx="376064" cy="12768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9DF82-28B9-A4AF-E1DC-D9E4F95767D2}"/>
              </a:ext>
            </a:extLst>
          </p:cNvPr>
          <p:cNvSpPr/>
          <p:nvPr/>
        </p:nvSpPr>
        <p:spPr>
          <a:xfrm>
            <a:off x="7858598" y="3190223"/>
            <a:ext cx="367299" cy="1442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16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9A29-B170-C31C-4341-99A9BE29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PCR and inhibition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9821-D4B5-9370-C474-AEAA339A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Inhibition – PCR not performing optimally, estimates of concentration (or proportion??) are not correct</a:t>
            </a:r>
          </a:p>
          <a:p>
            <a:r>
              <a:rPr lang="en-US" dirty="0"/>
              <a:t>Test for inhibition with qPCR </a:t>
            </a:r>
          </a:p>
          <a:p>
            <a:r>
              <a:rPr lang="en-US" dirty="0"/>
              <a:t>qPCR – gives you </a:t>
            </a:r>
            <a:r>
              <a:rPr lang="en-US" dirty="0" err="1"/>
              <a:t>Cts</a:t>
            </a:r>
            <a:endParaRPr lang="en-US" dirty="0"/>
          </a:p>
          <a:p>
            <a:r>
              <a:rPr lang="en-US" dirty="0"/>
              <a:t>Use IPC to test for inhibition </a:t>
            </a:r>
          </a:p>
          <a:p>
            <a:pPr lvl="1"/>
            <a:r>
              <a:rPr lang="en-US" dirty="0"/>
              <a:t>NOT inhibited if:</a:t>
            </a:r>
          </a:p>
          <a:p>
            <a:pPr lvl="2"/>
            <a:r>
              <a:rPr lang="en-US" dirty="0" err="1"/>
              <a:t>Ct</a:t>
            </a:r>
            <a:r>
              <a:rPr lang="en-US" baseline="-25000" dirty="0" err="1"/>
              <a:t>IPC</a:t>
            </a:r>
            <a:r>
              <a:rPr lang="en-US" dirty="0"/>
              <a:t> in the sample + IPC = </a:t>
            </a:r>
            <a:r>
              <a:rPr lang="en-US" dirty="0" err="1"/>
              <a:t>Ct</a:t>
            </a:r>
            <a:r>
              <a:rPr lang="en-US" baseline="-25000" dirty="0" err="1"/>
              <a:t>IPC</a:t>
            </a:r>
            <a:r>
              <a:rPr lang="en-US" baseline="-25000" dirty="0"/>
              <a:t> </a:t>
            </a:r>
            <a:r>
              <a:rPr lang="en-US" dirty="0"/>
              <a:t> in NTC + IPC </a:t>
            </a:r>
          </a:p>
          <a:p>
            <a:pPr lvl="1"/>
            <a:r>
              <a:rPr lang="en-US" dirty="0"/>
              <a:t>Inhibited if: </a:t>
            </a:r>
          </a:p>
          <a:p>
            <a:pPr lvl="2"/>
            <a:r>
              <a:rPr lang="en-US" dirty="0" err="1"/>
              <a:t>Ct</a:t>
            </a:r>
            <a:r>
              <a:rPr lang="en-US" baseline="-25000" dirty="0" err="1"/>
              <a:t>IPC</a:t>
            </a:r>
            <a:r>
              <a:rPr lang="en-US" dirty="0"/>
              <a:t> in the sample + IPC &gt; (or amplified later than) </a:t>
            </a:r>
            <a:r>
              <a:rPr lang="en-US" dirty="0" err="1"/>
              <a:t>Ct</a:t>
            </a:r>
            <a:r>
              <a:rPr lang="en-US" baseline="-25000" dirty="0" err="1"/>
              <a:t>IPC</a:t>
            </a:r>
            <a:r>
              <a:rPr lang="en-US" baseline="-25000" dirty="0"/>
              <a:t> </a:t>
            </a:r>
            <a:r>
              <a:rPr lang="en-US" dirty="0"/>
              <a:t> in NTC + IPC </a:t>
            </a:r>
          </a:p>
          <a:p>
            <a:r>
              <a:rPr lang="en-US" dirty="0"/>
              <a:t>If inhibited:</a:t>
            </a:r>
          </a:p>
          <a:p>
            <a:pPr lvl="1"/>
            <a:r>
              <a:rPr lang="en-US" dirty="0"/>
              <a:t>Dilute sample</a:t>
            </a:r>
          </a:p>
          <a:p>
            <a:pPr lvl="1"/>
            <a:r>
              <a:rPr lang="en-US" dirty="0"/>
              <a:t>Clean sample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4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/>
          <a:lstStyle/>
          <a:p>
            <a:r>
              <a:rPr lang="en-US" dirty="0"/>
              <a:t>Filter and pore size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micon</a:t>
            </a:r>
            <a:r>
              <a:rPr lang="en-US" dirty="0"/>
              <a:t>, 1 liter</a:t>
            </a:r>
          </a:p>
          <a:p>
            <a:pPr lvl="1"/>
            <a:r>
              <a:rPr lang="en-US" dirty="0"/>
              <a:t>1 micron, 3 liters</a:t>
            </a:r>
          </a:p>
          <a:p>
            <a:pPr lvl="1"/>
            <a:r>
              <a:rPr lang="en-US" dirty="0"/>
              <a:t>5 micron, 1 liter</a:t>
            </a:r>
          </a:p>
          <a:p>
            <a:pPr lvl="1"/>
            <a:r>
              <a:rPr lang="en-US" dirty="0"/>
              <a:t>5 micron 3 liters</a:t>
            </a:r>
          </a:p>
          <a:p>
            <a:pPr lvl="1"/>
            <a:endParaRPr lang="en-US" dirty="0"/>
          </a:p>
          <a:p>
            <a:r>
              <a:rPr lang="en-US" dirty="0"/>
              <a:t>Ratio of target to total doesn't scale -- &gt; effective pore size</a:t>
            </a:r>
          </a:p>
        </p:txBody>
      </p:sp>
      <p:pic>
        <p:nvPicPr>
          <p:cNvPr id="4" name="Picture 3" descr="A group of diagrams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62F6269-AE78-DA7A-E67B-BA998AA9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95" y="1658533"/>
            <a:ext cx="6430605" cy="468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6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/>
          <a:lstStyle/>
          <a:p>
            <a:r>
              <a:rPr lang="en-US" dirty="0"/>
              <a:t>Filter and pore size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micon</a:t>
            </a:r>
            <a:r>
              <a:rPr lang="en-US" dirty="0"/>
              <a:t>, 1 liter</a:t>
            </a:r>
          </a:p>
          <a:p>
            <a:pPr lvl="1"/>
            <a:r>
              <a:rPr lang="en-US" dirty="0"/>
              <a:t>1 micron, 3 liters</a:t>
            </a:r>
          </a:p>
          <a:p>
            <a:pPr lvl="1"/>
            <a:r>
              <a:rPr lang="en-US" dirty="0"/>
              <a:t>5 micron, 1 liter</a:t>
            </a:r>
          </a:p>
          <a:p>
            <a:pPr lvl="1"/>
            <a:r>
              <a:rPr lang="en-US" dirty="0"/>
              <a:t>5 micron 3 liters</a:t>
            </a:r>
          </a:p>
          <a:p>
            <a:pPr lvl="1"/>
            <a:endParaRPr lang="en-US" dirty="0"/>
          </a:p>
          <a:p>
            <a:r>
              <a:rPr lang="en-US" dirty="0"/>
              <a:t>Have to dilute sample down to be not inhibited </a:t>
            </a:r>
          </a:p>
        </p:txBody>
      </p:sp>
      <p:pic>
        <p:nvPicPr>
          <p:cNvPr id="5" name="Content Placeholder 4" descr="A graph of dna concentration&#10;&#10;Description automatically generated with medium confidence">
            <a:extLst>
              <a:ext uri="{FF2B5EF4-FFF2-40B4-BE49-F238E27FC236}">
                <a16:creationId xmlns:a16="http://schemas.microsoft.com/office/drawing/2014/main" id="{F340FB69-68B7-F2C6-2ECD-50BDF5160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99" y="1771982"/>
            <a:ext cx="7224624" cy="44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2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Preservation and extraction method</a:t>
            </a:r>
          </a:p>
          <a:p>
            <a:pPr lvl="1"/>
            <a:r>
              <a:rPr lang="en-US" dirty="0"/>
              <a:t>Preservation</a:t>
            </a:r>
          </a:p>
          <a:p>
            <a:pPr lvl="2"/>
            <a:r>
              <a:rPr lang="en-US" dirty="0"/>
              <a:t>-80</a:t>
            </a:r>
          </a:p>
          <a:p>
            <a:pPr lvl="2"/>
            <a:r>
              <a:rPr lang="en-US" dirty="0"/>
              <a:t>Self preserving</a:t>
            </a:r>
          </a:p>
          <a:p>
            <a:pPr lvl="2"/>
            <a:r>
              <a:rPr lang="en-US" dirty="0" err="1"/>
              <a:t>Longmires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RNAlater</a:t>
            </a:r>
            <a:endParaRPr lang="en-US" dirty="0"/>
          </a:p>
          <a:p>
            <a:pPr lvl="2"/>
            <a:r>
              <a:rPr lang="en-US" dirty="0"/>
              <a:t>DNA/RNA Shield</a:t>
            </a:r>
          </a:p>
          <a:p>
            <a:pPr lvl="1"/>
            <a:r>
              <a:rPr lang="en-US" dirty="0"/>
              <a:t>Extraction</a:t>
            </a:r>
          </a:p>
          <a:p>
            <a:pPr lvl="2"/>
            <a:r>
              <a:rPr lang="en-US" dirty="0"/>
              <a:t>Phenol chloroform </a:t>
            </a:r>
          </a:p>
          <a:p>
            <a:pPr lvl="2"/>
            <a:r>
              <a:rPr lang="en-US" dirty="0"/>
              <a:t>Qiagen Blood and Tissue Kit</a:t>
            </a:r>
          </a:p>
          <a:p>
            <a:pPr lvl="2"/>
            <a:r>
              <a:rPr lang="en-US" dirty="0" err="1"/>
              <a:t>Zymo</a:t>
            </a:r>
            <a:r>
              <a:rPr lang="en-US" dirty="0"/>
              <a:t> Mini Prep Kit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Variation from bio reps, but on same log scale (except for few combos)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BF2E5E8-B0F8-E426-54A3-8F5EBECCD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93" y="1479176"/>
            <a:ext cx="6575621" cy="46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9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Preservation and extraction method</a:t>
            </a:r>
          </a:p>
          <a:p>
            <a:pPr lvl="1"/>
            <a:r>
              <a:rPr lang="en-US" dirty="0"/>
              <a:t>Preservation</a:t>
            </a:r>
          </a:p>
          <a:p>
            <a:pPr lvl="2"/>
            <a:r>
              <a:rPr lang="en-US" dirty="0"/>
              <a:t>-80</a:t>
            </a:r>
          </a:p>
          <a:p>
            <a:pPr lvl="2"/>
            <a:r>
              <a:rPr lang="en-US" dirty="0"/>
              <a:t>Self preserving</a:t>
            </a:r>
          </a:p>
          <a:p>
            <a:pPr lvl="2"/>
            <a:r>
              <a:rPr lang="en-US" dirty="0" err="1"/>
              <a:t>Longmires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RNAlater</a:t>
            </a:r>
            <a:endParaRPr lang="en-US" dirty="0"/>
          </a:p>
          <a:p>
            <a:pPr lvl="2"/>
            <a:r>
              <a:rPr lang="en-US" dirty="0"/>
              <a:t>DNA/RNA Shield</a:t>
            </a:r>
          </a:p>
          <a:p>
            <a:pPr lvl="1"/>
            <a:r>
              <a:rPr lang="en-US" dirty="0"/>
              <a:t>Extraction</a:t>
            </a:r>
          </a:p>
          <a:p>
            <a:pPr lvl="2"/>
            <a:r>
              <a:rPr lang="en-US" dirty="0"/>
              <a:t>Phenol chloroform </a:t>
            </a:r>
          </a:p>
          <a:p>
            <a:pPr lvl="2"/>
            <a:r>
              <a:rPr lang="en-US" dirty="0"/>
              <a:t>Qiagen Blood and Tissue Kit</a:t>
            </a:r>
          </a:p>
          <a:p>
            <a:pPr lvl="2"/>
            <a:r>
              <a:rPr lang="en-US" dirty="0" err="1"/>
              <a:t>Zymo</a:t>
            </a:r>
            <a:r>
              <a:rPr lang="en-US" dirty="0"/>
              <a:t> Mini Prep Kit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Shield-</a:t>
            </a:r>
            <a:r>
              <a:rPr lang="en-US" dirty="0" err="1"/>
              <a:t>Zymo</a:t>
            </a:r>
            <a:r>
              <a:rPr lang="en-US" dirty="0"/>
              <a:t> best ratio of target to total DNA</a:t>
            </a:r>
          </a:p>
          <a:p>
            <a:r>
              <a:rPr lang="en-US" dirty="0" err="1"/>
              <a:t>Longmires</a:t>
            </a:r>
            <a:r>
              <a:rPr lang="en-US" dirty="0"/>
              <a:t>/later-PCI worst ratio of target to total DNA</a:t>
            </a:r>
          </a:p>
        </p:txBody>
      </p:sp>
      <p:pic>
        <p:nvPicPr>
          <p:cNvPr id="4" name="Picture 3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9DA0C6AE-FFDD-661A-BF26-B71CEC128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40" y="1690688"/>
            <a:ext cx="6714565" cy="45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5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2F99-616D-C70F-AB35-489DD58D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data recap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8C02-4E87-F881-BBE5-C06C68B18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Preservation and extraction method</a:t>
            </a:r>
          </a:p>
          <a:p>
            <a:pPr lvl="1"/>
            <a:r>
              <a:rPr lang="en-US" dirty="0"/>
              <a:t>Preservation</a:t>
            </a:r>
          </a:p>
          <a:p>
            <a:pPr lvl="2"/>
            <a:r>
              <a:rPr lang="en-US" dirty="0"/>
              <a:t>-80</a:t>
            </a:r>
          </a:p>
          <a:p>
            <a:pPr lvl="2"/>
            <a:r>
              <a:rPr lang="en-US" dirty="0"/>
              <a:t>Self preserving</a:t>
            </a:r>
          </a:p>
          <a:p>
            <a:pPr lvl="2"/>
            <a:r>
              <a:rPr lang="en-US" dirty="0" err="1"/>
              <a:t>Longmires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RNAlater</a:t>
            </a:r>
            <a:endParaRPr lang="en-US" dirty="0"/>
          </a:p>
          <a:p>
            <a:pPr lvl="2"/>
            <a:r>
              <a:rPr lang="en-US" dirty="0"/>
              <a:t>DNA/RNA Shield</a:t>
            </a:r>
          </a:p>
          <a:p>
            <a:pPr lvl="1"/>
            <a:r>
              <a:rPr lang="en-US" dirty="0"/>
              <a:t>Extraction</a:t>
            </a:r>
          </a:p>
          <a:p>
            <a:pPr lvl="2"/>
            <a:r>
              <a:rPr lang="en-US" dirty="0"/>
              <a:t>Phenol chloroform </a:t>
            </a:r>
          </a:p>
          <a:p>
            <a:pPr lvl="2"/>
            <a:r>
              <a:rPr lang="en-US" dirty="0"/>
              <a:t>Qiagen Blood and Tissue Kit</a:t>
            </a:r>
          </a:p>
          <a:p>
            <a:pPr lvl="2"/>
            <a:r>
              <a:rPr lang="en-US" dirty="0" err="1"/>
              <a:t>Zymo</a:t>
            </a:r>
            <a:r>
              <a:rPr lang="en-US" dirty="0"/>
              <a:t> Mini Prep Kit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Inhibition varies by extraction method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92853BF-5833-3535-3FE5-5B623AFD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68" y="1690688"/>
            <a:ext cx="7050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1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77DD-C2A7-5B4D-5D2A-518DCEBA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BD3B0-85A5-574B-A556-BDFD897B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at range of dilutions for samples of varying target </a:t>
            </a:r>
          </a:p>
          <a:p>
            <a:r>
              <a:rPr lang="en-US" dirty="0"/>
              <a:t>Within that dilution, the sample goes from inhibited to not inhibited</a:t>
            </a:r>
          </a:p>
          <a:p>
            <a:r>
              <a:rPr lang="en-US" dirty="0"/>
              <a:t>Investigate:</a:t>
            </a:r>
          </a:p>
          <a:p>
            <a:pPr lvl="1"/>
            <a:r>
              <a:rPr lang="en-US" dirty="0"/>
              <a:t>qPCR – concentration estimates</a:t>
            </a:r>
          </a:p>
          <a:p>
            <a:pPr lvl="1"/>
            <a:r>
              <a:rPr lang="en-US" dirty="0" err="1"/>
              <a:t>ddPCR</a:t>
            </a:r>
            <a:r>
              <a:rPr lang="en-US" dirty="0"/>
              <a:t> – concentration estimates</a:t>
            </a:r>
          </a:p>
          <a:p>
            <a:pPr lvl="1"/>
            <a:r>
              <a:rPr lang="en-US" dirty="0"/>
              <a:t>Metabarcoding – proportion estimates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47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Words>1019</Words>
  <Application>Microsoft Office PowerPoint</Application>
  <PresentationFormat>Widescreen</PresentationFormat>
  <Paragraphs>488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Needle-Haystack</vt:lpstr>
      <vt:lpstr>Big or small haystacks?</vt:lpstr>
      <vt:lpstr>Crash course in PCR and inhibition </vt:lpstr>
      <vt:lpstr>Module 1 data recap</vt:lpstr>
      <vt:lpstr>Module 1 data recap</vt:lpstr>
      <vt:lpstr>Module 1 data recap</vt:lpstr>
      <vt:lpstr>Module 1 data recap</vt:lpstr>
      <vt:lpstr>Module 1 data recap</vt:lpstr>
      <vt:lpstr>Next…</vt:lpstr>
      <vt:lpstr>qPCR expectations – high target</vt:lpstr>
      <vt:lpstr>ddPCR expectations – high target</vt:lpstr>
      <vt:lpstr>Metabarcoding expectations?? – high target</vt:lpstr>
      <vt:lpstr>Metabarcoding expectations?? – high target</vt:lpstr>
      <vt:lpstr>Metabarcoding expectations?? – high target</vt:lpstr>
      <vt:lpstr>Metabarcoding expectations?? – high target</vt:lpstr>
      <vt:lpstr>Experimental design</vt:lpstr>
      <vt:lpstr>PowerPoint Presentation</vt:lpstr>
      <vt:lpstr>Module 1 data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qPCR expectations – low target</vt:lpstr>
      <vt:lpstr>ddPCR expectations – low target</vt:lpstr>
      <vt:lpstr>Metabarcoding expectations?? – low target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Shaffer</dc:creator>
  <cp:lastModifiedBy>Megan Shaffer</cp:lastModifiedBy>
  <cp:revision>12</cp:revision>
  <dcterms:created xsi:type="dcterms:W3CDTF">2023-11-27T17:32:41Z</dcterms:created>
  <dcterms:modified xsi:type="dcterms:W3CDTF">2023-12-02T19:47:03Z</dcterms:modified>
</cp:coreProperties>
</file>